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5" r:id="rId2"/>
    <p:sldMasterId id="2147483900" r:id="rId3"/>
    <p:sldMasterId id="2147483929" r:id="rId4"/>
    <p:sldMasterId id="2147483958" r:id="rId5"/>
  </p:sldMasterIdLst>
  <p:notesMasterIdLst>
    <p:notesMasterId r:id="rId14"/>
  </p:notesMasterIdLst>
  <p:handoutMasterIdLst>
    <p:handoutMasterId r:id="rId15"/>
  </p:handoutMasterIdLst>
  <p:sldIdLst>
    <p:sldId id="312" r:id="rId6"/>
    <p:sldId id="362" r:id="rId7"/>
    <p:sldId id="356" r:id="rId8"/>
    <p:sldId id="363" r:id="rId9"/>
    <p:sldId id="357" r:id="rId10"/>
    <p:sldId id="364" r:id="rId11"/>
    <p:sldId id="360" r:id="rId12"/>
    <p:sldId id="3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 Ning (Wicresoft)" initials="DN(" lastIdx="1" clrIdx="0">
    <p:extLst>
      <p:ext uri="{19B8F6BF-5375-455C-9EA6-DF929625EA0E}">
        <p15:presenceInfo xmlns:p15="http://schemas.microsoft.com/office/powerpoint/2012/main" userId="S-1-5-21-2146773085-903363285-719344707-6269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4668C5"/>
    <a:srgbClr val="00B294"/>
    <a:srgbClr val="008272"/>
    <a:srgbClr val="FF8C00"/>
    <a:srgbClr val="BA141A"/>
    <a:srgbClr val="007233"/>
    <a:srgbClr val="68217A"/>
    <a:srgbClr val="304C9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6" autoAdjust="0"/>
    <p:restoredTop sz="71780" autoAdjust="0"/>
  </p:normalViewPr>
  <p:slideViewPr>
    <p:cSldViewPr snapToGrid="0">
      <p:cViewPr varScale="1">
        <p:scale>
          <a:sx n="46" d="100"/>
          <a:sy n="46" d="100"/>
        </p:scale>
        <p:origin x="119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9" d="100"/>
          <a:sy n="49" d="100"/>
        </p:scale>
        <p:origin x="2733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B969B-6EFB-4D02-89A2-81C5B98F22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6A172D5-F1F9-44EC-A23F-C5623B9EAB45}">
      <dgm:prSet custT="1"/>
      <dgm:spPr/>
      <dgm:t>
        <a:bodyPr/>
        <a:lstStyle/>
        <a:p>
          <a:pPr algn="l"/>
          <a:r>
            <a:rPr lang="en-US" sz="2400" baseline="0"/>
            <a:t>Markdown content publish</a:t>
          </a:r>
          <a:endParaRPr lang="en-US" sz="2400"/>
        </a:p>
      </dgm:t>
    </dgm:pt>
    <dgm:pt modelId="{3C432E9F-E737-4AFB-BD35-B114503447B7}" type="parTrans" cxnId="{9A00D049-25C4-4CCC-B2CB-4FE414A97E7D}">
      <dgm:prSet/>
      <dgm:spPr/>
      <dgm:t>
        <a:bodyPr/>
        <a:lstStyle/>
        <a:p>
          <a:pPr algn="l"/>
          <a:endParaRPr lang="en-US" sz="2400"/>
        </a:p>
      </dgm:t>
    </dgm:pt>
    <dgm:pt modelId="{411BFEF0-5A24-43BE-B279-39C08441EF8C}" type="sibTrans" cxnId="{9A00D049-25C4-4CCC-B2CB-4FE414A97E7D}">
      <dgm:prSet/>
      <dgm:spPr/>
      <dgm:t>
        <a:bodyPr/>
        <a:lstStyle/>
        <a:p>
          <a:pPr algn="l"/>
          <a:endParaRPr lang="en-US" sz="2400"/>
        </a:p>
      </dgm:t>
    </dgm:pt>
    <dgm:pt modelId="{390E07BD-29E6-4116-A82D-2009A5B5C345}">
      <dgm:prSet custT="1"/>
      <dgm:spPr/>
      <dgm:t>
        <a:bodyPr/>
        <a:lstStyle/>
        <a:p>
          <a:pPr algn="l"/>
          <a:r>
            <a:rPr lang="en-US" sz="2400" baseline="0"/>
            <a:t>Assessment : Embedded /Library</a:t>
          </a:r>
          <a:endParaRPr lang="en-US" sz="2400"/>
        </a:p>
      </dgm:t>
    </dgm:pt>
    <dgm:pt modelId="{BE18AA81-1757-4F0B-9F6B-95D70500A34F}" type="parTrans" cxnId="{63793F68-F1DF-4E9D-BD32-C97E0E99A7D8}">
      <dgm:prSet/>
      <dgm:spPr/>
      <dgm:t>
        <a:bodyPr/>
        <a:lstStyle/>
        <a:p>
          <a:pPr algn="l"/>
          <a:endParaRPr lang="en-US" sz="2400"/>
        </a:p>
      </dgm:t>
    </dgm:pt>
    <dgm:pt modelId="{BE08681B-4636-4935-A67E-DAD9B5556E3B}" type="sibTrans" cxnId="{63793F68-F1DF-4E9D-BD32-C97E0E99A7D8}">
      <dgm:prSet/>
      <dgm:spPr/>
      <dgm:t>
        <a:bodyPr/>
        <a:lstStyle/>
        <a:p>
          <a:pPr algn="l"/>
          <a:endParaRPr lang="en-US" sz="2400"/>
        </a:p>
      </dgm:t>
    </dgm:pt>
    <dgm:pt modelId="{C6D4245B-E264-418A-AB34-983BA615A5A6}">
      <dgm:prSet custT="1"/>
      <dgm:spPr/>
      <dgm:t>
        <a:bodyPr/>
        <a:lstStyle/>
        <a:p>
          <a:pPr algn="l"/>
          <a:r>
            <a:rPr lang="en-US" sz="2400" baseline="0"/>
            <a:t>Course Advanced settings</a:t>
          </a:r>
          <a:endParaRPr lang="en-US" sz="2400"/>
        </a:p>
      </dgm:t>
    </dgm:pt>
    <dgm:pt modelId="{F7196AB1-91AA-4369-9A17-7CB93781C426}" type="parTrans" cxnId="{5BBAF356-031F-4907-8128-C8F1F43BFBF3}">
      <dgm:prSet/>
      <dgm:spPr/>
      <dgm:t>
        <a:bodyPr/>
        <a:lstStyle/>
        <a:p>
          <a:pPr algn="l"/>
          <a:endParaRPr lang="en-US" sz="2400"/>
        </a:p>
      </dgm:t>
    </dgm:pt>
    <dgm:pt modelId="{9C86921A-6DF9-436B-9D90-1180295BBD06}" type="sibTrans" cxnId="{5BBAF356-031F-4907-8128-C8F1F43BFBF3}">
      <dgm:prSet/>
      <dgm:spPr/>
      <dgm:t>
        <a:bodyPr/>
        <a:lstStyle/>
        <a:p>
          <a:pPr algn="l"/>
          <a:endParaRPr lang="en-US" sz="2400"/>
        </a:p>
      </dgm:t>
    </dgm:pt>
    <dgm:pt modelId="{46918F93-FE1F-47E0-B043-7C6F413E15E5}">
      <dgm:prSet custT="1"/>
      <dgm:spPr/>
      <dgm:t>
        <a:bodyPr/>
        <a:lstStyle/>
        <a:p>
          <a:pPr algn="l"/>
          <a:r>
            <a:rPr lang="en-US" sz="2400" baseline="0"/>
            <a:t>LTI support</a:t>
          </a:r>
          <a:endParaRPr lang="en-US" sz="2400"/>
        </a:p>
      </dgm:t>
    </dgm:pt>
    <dgm:pt modelId="{2ECD6005-130C-409B-A929-FF3F6013E084}" type="parTrans" cxnId="{67ADCB00-D8B2-49AA-A80E-2EDE8CF3CD22}">
      <dgm:prSet/>
      <dgm:spPr/>
      <dgm:t>
        <a:bodyPr/>
        <a:lstStyle/>
        <a:p>
          <a:pPr algn="l"/>
          <a:endParaRPr lang="en-US" sz="2400"/>
        </a:p>
      </dgm:t>
    </dgm:pt>
    <dgm:pt modelId="{F6539CE4-1D68-44EE-9FB2-6B7AE88C1596}" type="sibTrans" cxnId="{67ADCB00-D8B2-49AA-A80E-2EDE8CF3CD22}">
      <dgm:prSet/>
      <dgm:spPr/>
      <dgm:t>
        <a:bodyPr/>
        <a:lstStyle/>
        <a:p>
          <a:pPr algn="l"/>
          <a:endParaRPr lang="en-US" sz="2400"/>
        </a:p>
      </dgm:t>
    </dgm:pt>
    <dgm:pt modelId="{95A7D468-15DB-4CB1-9ACE-11EF2B61FDE0}">
      <dgm:prSet custT="1"/>
      <dgm:spPr/>
      <dgm:t>
        <a:bodyPr/>
        <a:lstStyle/>
        <a:p>
          <a:pPr algn="l"/>
          <a:r>
            <a:rPr lang="en-US" sz="2400" baseline="0"/>
            <a:t>Coloring code </a:t>
          </a:r>
          <a:endParaRPr lang="en-US" sz="2400"/>
        </a:p>
      </dgm:t>
    </dgm:pt>
    <dgm:pt modelId="{7FAE7F39-B966-41F9-9E63-D4EE98542CBB}" type="parTrans" cxnId="{B3C8733D-855D-4FF6-A727-C9B0BB4602CD}">
      <dgm:prSet/>
      <dgm:spPr/>
      <dgm:t>
        <a:bodyPr/>
        <a:lstStyle/>
        <a:p>
          <a:pPr algn="l"/>
          <a:endParaRPr lang="en-US" sz="2400"/>
        </a:p>
      </dgm:t>
    </dgm:pt>
    <dgm:pt modelId="{CFEA2CE5-84D5-4F7B-BD8E-E21986FE5D51}" type="sibTrans" cxnId="{B3C8733D-855D-4FF6-A727-C9B0BB4602CD}">
      <dgm:prSet/>
      <dgm:spPr/>
      <dgm:t>
        <a:bodyPr/>
        <a:lstStyle/>
        <a:p>
          <a:pPr algn="l"/>
          <a:endParaRPr lang="en-US" sz="2400"/>
        </a:p>
      </dgm:t>
    </dgm:pt>
    <dgm:pt modelId="{E1F81EB8-40AE-4EB6-BB4D-5CC200D2B1D8}">
      <dgm:prSet custT="1"/>
      <dgm:spPr/>
      <dgm:t>
        <a:bodyPr/>
        <a:lstStyle/>
        <a:p>
          <a:pPr algn="l"/>
          <a:r>
            <a:rPr lang="en-US" sz="2400" baseline="0"/>
            <a:t>Azure Media Service support</a:t>
          </a:r>
          <a:endParaRPr lang="en-US" sz="2400"/>
        </a:p>
      </dgm:t>
    </dgm:pt>
    <dgm:pt modelId="{A0D6EB97-B5D6-42DA-AC90-886D00F8B5FE}" type="parTrans" cxnId="{9742A131-3FEF-4C4E-990B-5E46E7717D0F}">
      <dgm:prSet/>
      <dgm:spPr/>
      <dgm:t>
        <a:bodyPr/>
        <a:lstStyle/>
        <a:p>
          <a:pPr algn="l"/>
          <a:endParaRPr lang="en-US" sz="2400"/>
        </a:p>
      </dgm:t>
    </dgm:pt>
    <dgm:pt modelId="{B8C8859A-BB3A-44E6-A96F-EB32B796972A}" type="sibTrans" cxnId="{9742A131-3FEF-4C4E-990B-5E46E7717D0F}">
      <dgm:prSet/>
      <dgm:spPr/>
      <dgm:t>
        <a:bodyPr/>
        <a:lstStyle/>
        <a:p>
          <a:pPr algn="l"/>
          <a:endParaRPr lang="en-US" sz="2400"/>
        </a:p>
      </dgm:t>
    </dgm:pt>
    <dgm:pt modelId="{92C5AB3D-4C9C-4C73-B604-AE1A995D7A6B}" type="pres">
      <dgm:prSet presAssocID="{F9BB969B-6EFB-4D02-89A2-81C5B98F227B}" presName="diagram" presStyleCnt="0">
        <dgm:presLayoutVars>
          <dgm:dir/>
          <dgm:resizeHandles val="exact"/>
        </dgm:presLayoutVars>
      </dgm:prSet>
      <dgm:spPr/>
    </dgm:pt>
    <dgm:pt modelId="{B75E1D44-4B00-41F0-AC93-E2150D588417}" type="pres">
      <dgm:prSet presAssocID="{46A172D5-F1F9-44EC-A23F-C5623B9EAB45}" presName="node" presStyleLbl="node1" presStyleIdx="0" presStyleCnt="6">
        <dgm:presLayoutVars>
          <dgm:bulletEnabled val="1"/>
        </dgm:presLayoutVars>
      </dgm:prSet>
      <dgm:spPr/>
    </dgm:pt>
    <dgm:pt modelId="{48A57FF6-8B64-4F30-8DF3-A9765730161C}" type="pres">
      <dgm:prSet presAssocID="{411BFEF0-5A24-43BE-B279-39C08441EF8C}" presName="sibTrans" presStyleCnt="0"/>
      <dgm:spPr/>
    </dgm:pt>
    <dgm:pt modelId="{DF29DC8F-A871-40F6-B2C5-A24DE886A277}" type="pres">
      <dgm:prSet presAssocID="{390E07BD-29E6-4116-A82D-2009A5B5C345}" presName="node" presStyleLbl="node1" presStyleIdx="1" presStyleCnt="6">
        <dgm:presLayoutVars>
          <dgm:bulletEnabled val="1"/>
        </dgm:presLayoutVars>
      </dgm:prSet>
      <dgm:spPr/>
    </dgm:pt>
    <dgm:pt modelId="{C2FA7C2F-406C-4A59-9A45-3F08E6B3C89B}" type="pres">
      <dgm:prSet presAssocID="{BE08681B-4636-4935-A67E-DAD9B5556E3B}" presName="sibTrans" presStyleCnt="0"/>
      <dgm:spPr/>
    </dgm:pt>
    <dgm:pt modelId="{43688CE2-8C06-404D-AF8A-FE19DBD069F5}" type="pres">
      <dgm:prSet presAssocID="{C6D4245B-E264-418A-AB34-983BA615A5A6}" presName="node" presStyleLbl="node1" presStyleIdx="2" presStyleCnt="6">
        <dgm:presLayoutVars>
          <dgm:bulletEnabled val="1"/>
        </dgm:presLayoutVars>
      </dgm:prSet>
      <dgm:spPr/>
    </dgm:pt>
    <dgm:pt modelId="{BD4E1ECD-CABC-4936-9A9A-17109CD498A7}" type="pres">
      <dgm:prSet presAssocID="{9C86921A-6DF9-436B-9D90-1180295BBD06}" presName="sibTrans" presStyleCnt="0"/>
      <dgm:spPr/>
    </dgm:pt>
    <dgm:pt modelId="{784DB2F8-AEC6-427B-A957-C786A20D2527}" type="pres">
      <dgm:prSet presAssocID="{46918F93-FE1F-47E0-B043-7C6F413E15E5}" presName="node" presStyleLbl="node1" presStyleIdx="3" presStyleCnt="6">
        <dgm:presLayoutVars>
          <dgm:bulletEnabled val="1"/>
        </dgm:presLayoutVars>
      </dgm:prSet>
      <dgm:spPr/>
    </dgm:pt>
    <dgm:pt modelId="{0B050379-438C-4AE7-90E9-945D94F7BB14}" type="pres">
      <dgm:prSet presAssocID="{F6539CE4-1D68-44EE-9FB2-6B7AE88C1596}" presName="sibTrans" presStyleCnt="0"/>
      <dgm:spPr/>
    </dgm:pt>
    <dgm:pt modelId="{94EB1AA4-8BB9-4937-90B1-57591BE16757}" type="pres">
      <dgm:prSet presAssocID="{95A7D468-15DB-4CB1-9ACE-11EF2B61FDE0}" presName="node" presStyleLbl="node1" presStyleIdx="4" presStyleCnt="6">
        <dgm:presLayoutVars>
          <dgm:bulletEnabled val="1"/>
        </dgm:presLayoutVars>
      </dgm:prSet>
      <dgm:spPr/>
    </dgm:pt>
    <dgm:pt modelId="{69C96B4A-F07D-4B99-BF1A-4A59AAA1DB75}" type="pres">
      <dgm:prSet presAssocID="{CFEA2CE5-84D5-4F7B-BD8E-E21986FE5D51}" presName="sibTrans" presStyleCnt="0"/>
      <dgm:spPr/>
    </dgm:pt>
    <dgm:pt modelId="{ECFEA5BA-1D09-4A6D-9E74-92079D33E56A}" type="pres">
      <dgm:prSet presAssocID="{E1F81EB8-40AE-4EB6-BB4D-5CC200D2B1D8}" presName="node" presStyleLbl="node1" presStyleIdx="5" presStyleCnt="6">
        <dgm:presLayoutVars>
          <dgm:bulletEnabled val="1"/>
        </dgm:presLayoutVars>
      </dgm:prSet>
      <dgm:spPr/>
    </dgm:pt>
  </dgm:ptLst>
  <dgm:cxnLst>
    <dgm:cxn modelId="{67ADCB00-D8B2-49AA-A80E-2EDE8CF3CD22}" srcId="{F9BB969B-6EFB-4D02-89A2-81C5B98F227B}" destId="{46918F93-FE1F-47E0-B043-7C6F413E15E5}" srcOrd="3" destOrd="0" parTransId="{2ECD6005-130C-409B-A929-FF3F6013E084}" sibTransId="{F6539CE4-1D68-44EE-9FB2-6B7AE88C1596}"/>
    <dgm:cxn modelId="{A5D1A20E-6B8D-469B-8E56-F8CD41E35A19}" type="presOf" srcId="{46918F93-FE1F-47E0-B043-7C6F413E15E5}" destId="{784DB2F8-AEC6-427B-A957-C786A20D2527}" srcOrd="0" destOrd="0" presId="urn:microsoft.com/office/officeart/2005/8/layout/default"/>
    <dgm:cxn modelId="{9742A131-3FEF-4C4E-990B-5E46E7717D0F}" srcId="{F9BB969B-6EFB-4D02-89A2-81C5B98F227B}" destId="{E1F81EB8-40AE-4EB6-BB4D-5CC200D2B1D8}" srcOrd="5" destOrd="0" parTransId="{A0D6EB97-B5D6-42DA-AC90-886D00F8B5FE}" sibTransId="{B8C8859A-BB3A-44E6-A96F-EB32B796972A}"/>
    <dgm:cxn modelId="{B3C8733D-855D-4FF6-A727-C9B0BB4602CD}" srcId="{F9BB969B-6EFB-4D02-89A2-81C5B98F227B}" destId="{95A7D468-15DB-4CB1-9ACE-11EF2B61FDE0}" srcOrd="4" destOrd="0" parTransId="{7FAE7F39-B966-41F9-9E63-D4EE98542CBB}" sibTransId="{CFEA2CE5-84D5-4F7B-BD8E-E21986FE5D51}"/>
    <dgm:cxn modelId="{63793F68-F1DF-4E9D-BD32-C97E0E99A7D8}" srcId="{F9BB969B-6EFB-4D02-89A2-81C5B98F227B}" destId="{390E07BD-29E6-4116-A82D-2009A5B5C345}" srcOrd="1" destOrd="0" parTransId="{BE18AA81-1757-4F0B-9F6B-95D70500A34F}" sibTransId="{BE08681B-4636-4935-A67E-DAD9B5556E3B}"/>
    <dgm:cxn modelId="{9A00D049-25C4-4CCC-B2CB-4FE414A97E7D}" srcId="{F9BB969B-6EFB-4D02-89A2-81C5B98F227B}" destId="{46A172D5-F1F9-44EC-A23F-C5623B9EAB45}" srcOrd="0" destOrd="0" parTransId="{3C432E9F-E737-4AFB-BD35-B114503447B7}" sibTransId="{411BFEF0-5A24-43BE-B279-39C08441EF8C}"/>
    <dgm:cxn modelId="{4BFA4A6F-DCDA-4FC7-96DE-C5518E5F2F8A}" type="presOf" srcId="{C6D4245B-E264-418A-AB34-983BA615A5A6}" destId="{43688CE2-8C06-404D-AF8A-FE19DBD069F5}" srcOrd="0" destOrd="0" presId="urn:microsoft.com/office/officeart/2005/8/layout/default"/>
    <dgm:cxn modelId="{5BBAF356-031F-4907-8128-C8F1F43BFBF3}" srcId="{F9BB969B-6EFB-4D02-89A2-81C5B98F227B}" destId="{C6D4245B-E264-418A-AB34-983BA615A5A6}" srcOrd="2" destOrd="0" parTransId="{F7196AB1-91AA-4369-9A17-7CB93781C426}" sibTransId="{9C86921A-6DF9-436B-9D90-1180295BBD06}"/>
    <dgm:cxn modelId="{7D84E957-5B3D-4750-AFE4-2019417FDC65}" type="presOf" srcId="{95A7D468-15DB-4CB1-9ACE-11EF2B61FDE0}" destId="{94EB1AA4-8BB9-4937-90B1-57591BE16757}" srcOrd="0" destOrd="0" presId="urn:microsoft.com/office/officeart/2005/8/layout/default"/>
    <dgm:cxn modelId="{4F8AB459-464B-41D2-AAF3-32D3B851C4A9}" type="presOf" srcId="{F9BB969B-6EFB-4D02-89A2-81C5B98F227B}" destId="{92C5AB3D-4C9C-4C73-B604-AE1A995D7A6B}" srcOrd="0" destOrd="0" presId="urn:microsoft.com/office/officeart/2005/8/layout/default"/>
    <dgm:cxn modelId="{93ADB5CA-A04D-4DB3-8A91-800770C04821}" type="presOf" srcId="{E1F81EB8-40AE-4EB6-BB4D-5CC200D2B1D8}" destId="{ECFEA5BA-1D09-4A6D-9E74-92079D33E56A}" srcOrd="0" destOrd="0" presId="urn:microsoft.com/office/officeart/2005/8/layout/default"/>
    <dgm:cxn modelId="{2FE687D1-74D6-4D63-AD77-FD9664758E7D}" type="presOf" srcId="{46A172D5-F1F9-44EC-A23F-C5623B9EAB45}" destId="{B75E1D44-4B00-41F0-AC93-E2150D588417}" srcOrd="0" destOrd="0" presId="urn:microsoft.com/office/officeart/2005/8/layout/default"/>
    <dgm:cxn modelId="{91449DDE-D404-4169-B6E1-58181843E41C}" type="presOf" srcId="{390E07BD-29E6-4116-A82D-2009A5B5C345}" destId="{DF29DC8F-A871-40F6-B2C5-A24DE886A277}" srcOrd="0" destOrd="0" presId="urn:microsoft.com/office/officeart/2005/8/layout/default"/>
    <dgm:cxn modelId="{D133B822-D9FB-44DE-B806-B2275C1CCFEE}" type="presParOf" srcId="{92C5AB3D-4C9C-4C73-B604-AE1A995D7A6B}" destId="{B75E1D44-4B00-41F0-AC93-E2150D588417}" srcOrd="0" destOrd="0" presId="urn:microsoft.com/office/officeart/2005/8/layout/default"/>
    <dgm:cxn modelId="{543C9B63-E980-46BE-8A83-07781CB5053D}" type="presParOf" srcId="{92C5AB3D-4C9C-4C73-B604-AE1A995D7A6B}" destId="{48A57FF6-8B64-4F30-8DF3-A9765730161C}" srcOrd="1" destOrd="0" presId="urn:microsoft.com/office/officeart/2005/8/layout/default"/>
    <dgm:cxn modelId="{5348F4FB-4164-4134-B50A-002A6E02A4C0}" type="presParOf" srcId="{92C5AB3D-4C9C-4C73-B604-AE1A995D7A6B}" destId="{DF29DC8F-A871-40F6-B2C5-A24DE886A277}" srcOrd="2" destOrd="0" presId="urn:microsoft.com/office/officeart/2005/8/layout/default"/>
    <dgm:cxn modelId="{E0B5621C-BC73-453C-AB70-8E1BA9B01345}" type="presParOf" srcId="{92C5AB3D-4C9C-4C73-B604-AE1A995D7A6B}" destId="{C2FA7C2F-406C-4A59-9A45-3F08E6B3C89B}" srcOrd="3" destOrd="0" presId="urn:microsoft.com/office/officeart/2005/8/layout/default"/>
    <dgm:cxn modelId="{B905172E-565F-474E-921C-D522AB71C974}" type="presParOf" srcId="{92C5AB3D-4C9C-4C73-B604-AE1A995D7A6B}" destId="{43688CE2-8C06-404D-AF8A-FE19DBD069F5}" srcOrd="4" destOrd="0" presId="urn:microsoft.com/office/officeart/2005/8/layout/default"/>
    <dgm:cxn modelId="{6EA86BEA-C37B-4C40-B340-100A12E655A9}" type="presParOf" srcId="{92C5AB3D-4C9C-4C73-B604-AE1A995D7A6B}" destId="{BD4E1ECD-CABC-4936-9A9A-17109CD498A7}" srcOrd="5" destOrd="0" presId="urn:microsoft.com/office/officeart/2005/8/layout/default"/>
    <dgm:cxn modelId="{FF40A46A-CCAF-4F02-BF75-0BB16E112D92}" type="presParOf" srcId="{92C5AB3D-4C9C-4C73-B604-AE1A995D7A6B}" destId="{784DB2F8-AEC6-427B-A957-C786A20D2527}" srcOrd="6" destOrd="0" presId="urn:microsoft.com/office/officeart/2005/8/layout/default"/>
    <dgm:cxn modelId="{CDC22863-6A34-4D40-A472-C242F408C6BB}" type="presParOf" srcId="{92C5AB3D-4C9C-4C73-B604-AE1A995D7A6B}" destId="{0B050379-438C-4AE7-90E9-945D94F7BB14}" srcOrd="7" destOrd="0" presId="urn:microsoft.com/office/officeart/2005/8/layout/default"/>
    <dgm:cxn modelId="{099627DC-1B60-41D8-8DF6-7C1588F65744}" type="presParOf" srcId="{92C5AB3D-4C9C-4C73-B604-AE1A995D7A6B}" destId="{94EB1AA4-8BB9-4937-90B1-57591BE16757}" srcOrd="8" destOrd="0" presId="urn:microsoft.com/office/officeart/2005/8/layout/default"/>
    <dgm:cxn modelId="{3A1B9D50-25F2-4FED-8E68-FBB17C9EEF8C}" type="presParOf" srcId="{92C5AB3D-4C9C-4C73-B604-AE1A995D7A6B}" destId="{69C96B4A-F07D-4B99-BF1A-4A59AAA1DB75}" srcOrd="9" destOrd="0" presId="urn:microsoft.com/office/officeart/2005/8/layout/default"/>
    <dgm:cxn modelId="{1CA8F559-A846-4332-8F62-BECF7599ADAD}" type="presParOf" srcId="{92C5AB3D-4C9C-4C73-B604-AE1A995D7A6B}" destId="{ECFEA5BA-1D09-4A6D-9E74-92079D33E56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E1D44-4B00-41F0-AC93-E2150D588417}">
      <dsp:nvSpPr>
        <dsp:cNvPr id="0" name=""/>
        <dsp:cNvSpPr/>
      </dsp:nvSpPr>
      <dsp:spPr>
        <a:xfrm>
          <a:off x="1146993" y="706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Markdown content publish</a:t>
          </a:r>
          <a:endParaRPr lang="en-US" sz="2400" kern="1200"/>
        </a:p>
      </dsp:txBody>
      <dsp:txXfrm>
        <a:off x="1146993" y="706"/>
        <a:ext cx="2785398" cy="1671239"/>
      </dsp:txXfrm>
    </dsp:sp>
    <dsp:sp modelId="{DF29DC8F-A871-40F6-B2C5-A24DE886A277}">
      <dsp:nvSpPr>
        <dsp:cNvPr id="0" name=""/>
        <dsp:cNvSpPr/>
      </dsp:nvSpPr>
      <dsp:spPr>
        <a:xfrm>
          <a:off x="4210931" y="706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Assessment : Embedded /Library</a:t>
          </a:r>
          <a:endParaRPr lang="en-US" sz="2400" kern="1200"/>
        </a:p>
      </dsp:txBody>
      <dsp:txXfrm>
        <a:off x="4210931" y="706"/>
        <a:ext cx="2785398" cy="1671239"/>
      </dsp:txXfrm>
    </dsp:sp>
    <dsp:sp modelId="{43688CE2-8C06-404D-AF8A-FE19DBD069F5}">
      <dsp:nvSpPr>
        <dsp:cNvPr id="0" name=""/>
        <dsp:cNvSpPr/>
      </dsp:nvSpPr>
      <dsp:spPr>
        <a:xfrm>
          <a:off x="7274870" y="706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Course Advanced settings</a:t>
          </a:r>
          <a:endParaRPr lang="en-US" sz="2400" kern="1200"/>
        </a:p>
      </dsp:txBody>
      <dsp:txXfrm>
        <a:off x="7274870" y="706"/>
        <a:ext cx="2785398" cy="1671239"/>
      </dsp:txXfrm>
    </dsp:sp>
    <dsp:sp modelId="{784DB2F8-AEC6-427B-A957-C786A20D2527}">
      <dsp:nvSpPr>
        <dsp:cNvPr id="0" name=""/>
        <dsp:cNvSpPr/>
      </dsp:nvSpPr>
      <dsp:spPr>
        <a:xfrm>
          <a:off x="1146993" y="1950485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LTI support</a:t>
          </a:r>
          <a:endParaRPr lang="en-US" sz="2400" kern="1200"/>
        </a:p>
      </dsp:txBody>
      <dsp:txXfrm>
        <a:off x="1146993" y="1950485"/>
        <a:ext cx="2785398" cy="1671239"/>
      </dsp:txXfrm>
    </dsp:sp>
    <dsp:sp modelId="{94EB1AA4-8BB9-4937-90B1-57591BE16757}">
      <dsp:nvSpPr>
        <dsp:cNvPr id="0" name=""/>
        <dsp:cNvSpPr/>
      </dsp:nvSpPr>
      <dsp:spPr>
        <a:xfrm>
          <a:off x="4210931" y="1950485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Coloring code </a:t>
          </a:r>
          <a:endParaRPr lang="en-US" sz="2400" kern="1200"/>
        </a:p>
      </dsp:txBody>
      <dsp:txXfrm>
        <a:off x="4210931" y="1950485"/>
        <a:ext cx="2785398" cy="1671239"/>
      </dsp:txXfrm>
    </dsp:sp>
    <dsp:sp modelId="{ECFEA5BA-1D09-4A6D-9E74-92079D33E56A}">
      <dsp:nvSpPr>
        <dsp:cNvPr id="0" name=""/>
        <dsp:cNvSpPr/>
      </dsp:nvSpPr>
      <dsp:spPr>
        <a:xfrm>
          <a:off x="7274870" y="1950485"/>
          <a:ext cx="2785398" cy="1671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Azure Media Service support</a:t>
          </a:r>
          <a:endParaRPr lang="en-US" sz="2400" kern="1200"/>
        </a:p>
      </dsp:txBody>
      <dsp:txXfrm>
        <a:off x="7274870" y="1950485"/>
        <a:ext cx="2785398" cy="1671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7CF25-34F8-4735-BFA7-08E7907FE15D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8AFDD-B23B-40CE-B74A-CC9EDBE6B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9A6F5-FF89-4893-901F-81C263E148BA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277A6-ACE9-40B3-81DD-135E5B598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5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Assemble a course within just 10 minutes by yourselves.( Manual assembly takes 4 business days );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Use the WYSIWYG  feature. Authors can preview the course by individual pages or by an entire course on the staging server;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Support both Classic ( all settings are standard, no actions for Authors) and Advanced ( sophisticated course and content settings via metadata files ) Markdown sources;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Support color coding for all programming languages to enhance student experience;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Make easy version control in </a:t>
            </a:r>
            <a:r>
              <a:rPr lang="en-US" altLang="zh-CN" dirty="0" err="1">
                <a:latin typeface="Calibri" panose="020F0502020204030204" pitchFamily="34" charset="0"/>
                <a:ea typeface="Times New Roman" panose="02020603050405020304" pitchFamily="18" charset="0"/>
              </a:rPr>
              <a:t>Git</a:t>
            </a: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 for all content changes;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8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7441843" y="4238626"/>
            <a:ext cx="2750967" cy="1754031"/>
          </a:xfrm>
          <a:prstGeom prst="rect">
            <a:avLst/>
          </a:prstGeom>
          <a:solidFill>
            <a:srgbClr val="09AC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68332" y="4963956"/>
            <a:ext cx="5404843" cy="1028701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02"/>
          <p:cNvSpPr>
            <a:spLocks noGrp="1"/>
          </p:cNvSpPr>
          <p:nvPr>
            <p:ph type="body" sz="quarter" idx="10" hasCustomPrompt="1"/>
          </p:nvPr>
        </p:nvSpPr>
        <p:spPr>
          <a:xfrm>
            <a:off x="7441843" y="4593911"/>
            <a:ext cx="2750967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200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2" y="1170952"/>
            <a:ext cx="5404842" cy="360119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441843" y="1170952"/>
            <a:ext cx="2750967" cy="2848598"/>
            <a:chOff x="6182605" y="1170952"/>
            <a:chExt cx="1612050" cy="1666494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6182605" y="1170952"/>
              <a:ext cx="1612050" cy="166649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 dirty="0">
                <a:solidFill>
                  <a:srgbClr val="FFFFFF"/>
                </a:solidFill>
                <a:latin typeface="Segoe Condensed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968" y="1437757"/>
              <a:ext cx="1033324" cy="1132884"/>
            </a:xfrm>
            <a:prstGeom prst="rect">
              <a:avLst/>
            </a:prstGeom>
          </p:spPr>
        </p:pic>
      </p:grpSp>
      <p:sp>
        <p:nvSpPr>
          <p:cNvPr id="13" name="Text Placeholder 202"/>
          <p:cNvSpPr>
            <a:spLocks noGrp="1"/>
          </p:cNvSpPr>
          <p:nvPr>
            <p:ph type="body" sz="quarter" idx="11" hasCustomPrompt="1"/>
          </p:nvPr>
        </p:nvSpPr>
        <p:spPr>
          <a:xfrm>
            <a:off x="1768332" y="4963955"/>
            <a:ext cx="5404842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3600" b="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271322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02412"/>
      </p:ext>
    </p:extLst>
  </p:cSld>
  <p:clrMapOvr>
    <a:masterClrMapping/>
  </p:clrMapOvr>
  <p:transition>
    <p:fade/>
  </p:transition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715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6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331655" y="5011991"/>
            <a:ext cx="3502885" cy="1028703"/>
          </a:xfrm>
          <a:prstGeom prst="rect">
            <a:avLst/>
          </a:prstGeom>
          <a:solidFill>
            <a:srgbClr val="09AC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lvl="0" algn="ctr"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293730" y="5003145"/>
            <a:ext cx="5851880" cy="1028701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02"/>
          <p:cNvSpPr>
            <a:spLocks noGrp="1"/>
          </p:cNvSpPr>
          <p:nvPr>
            <p:ph type="body" sz="quarter" idx="10" hasCustomPrompt="1"/>
          </p:nvPr>
        </p:nvSpPr>
        <p:spPr>
          <a:xfrm>
            <a:off x="7331655" y="5025124"/>
            <a:ext cx="3502885" cy="1006721"/>
          </a:xfrm>
        </p:spPr>
        <p:txBody>
          <a:bodyPr lIns="137160" rIns="137160" anchor="ctr" anchorCtr="0">
            <a:no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200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202"/>
          <p:cNvSpPr>
            <a:spLocks noGrp="1"/>
          </p:cNvSpPr>
          <p:nvPr>
            <p:ph type="body" sz="quarter" idx="11" hasCustomPrompt="1"/>
          </p:nvPr>
        </p:nvSpPr>
        <p:spPr>
          <a:xfrm>
            <a:off x="1293730" y="5003144"/>
            <a:ext cx="5851880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3600" b="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93729" y="844063"/>
            <a:ext cx="5851881" cy="443198"/>
          </a:xfrm>
          <a:ln>
            <a:solidFill>
              <a:schemeClr val="accent2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55" y="1624776"/>
            <a:ext cx="3502885" cy="1460070"/>
          </a:xfrm>
          <a:prstGeom prst="rect">
            <a:avLst/>
          </a:prstGeom>
        </p:spPr>
      </p:pic>
      <p:pic>
        <p:nvPicPr>
          <p:cNvPr id="16" name="Picture 5" descr="Logo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1655" y="844063"/>
            <a:ext cx="3502885" cy="54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331654" y="3323319"/>
            <a:ext cx="3502885" cy="148790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noAutofit/>
          </a:bodyPr>
          <a:lstStyle/>
          <a:p>
            <a:endParaRPr lang="zh-CN" altLang="en-US" sz="4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918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192246711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720875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3223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6493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814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7112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78365"/>
      </p:ext>
    </p:extLst>
  </p:cSld>
  <p:clrMapOvr>
    <a:masterClrMapping/>
  </p:clrMapOvr>
  <p:transition>
    <p:fade/>
  </p:transition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504956" y="1482372"/>
          <a:ext cx="112233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10052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1036397"/>
            <a:ext cx="6069005" cy="169727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8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267927" y="1377203"/>
            <a:ext cx="2801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DEMO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132" y="3227438"/>
            <a:ext cx="10932785" cy="7478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53975826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6586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17823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lor 1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7" y="1768476"/>
            <a:ext cx="11231365" cy="1218795"/>
          </a:xfrm>
        </p:spPr>
        <p:txBody>
          <a:bodyPr/>
          <a:lstStyle>
            <a:lvl1pPr marL="0" indent="0">
              <a:buNone/>
              <a:defRPr sz="8800" i="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7" name="Picture 2" descr="Microsoft logo and taglin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10123378" y="6307016"/>
            <a:ext cx="1870134" cy="3144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5"/>
            <a:ext cx="7515594" cy="443198"/>
          </a:xfrm>
        </p:spPr>
        <p:txBody>
          <a:bodyPr/>
          <a:lstStyle>
            <a:lvl1pPr marL="0" indent="0">
              <a:buNone/>
              <a:defRPr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62874941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350" y="6032322"/>
            <a:ext cx="11713301" cy="27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4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8628" b="1032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6274911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6274911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894"/>
            <a:ext cx="12188387" cy="685897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748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2944731122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" y="0"/>
            <a:ext cx="12182534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gray">
          <a:xfrm flipH="1"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4" y="471125"/>
            <a:ext cx="1522399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358619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3"/>
            <a:ext cx="7171399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39" y="3877276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85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66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901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7405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6827462"/>
      </p:ext>
    </p:extLst>
  </p:cSld>
  <p:clrMapOvr>
    <a:masterClrMapping/>
  </p:clrMapOvr>
  <p:transition>
    <p:fade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6908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9592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650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7169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40298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15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9139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40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95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4084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68834"/>
      </p:ext>
    </p:extLst>
  </p:cSld>
  <p:clrMapOvr>
    <a:masterClrMapping/>
  </p:clrMapOvr>
  <p:transition>
    <p:fade/>
  </p:transition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02674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9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475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05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3114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4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002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" y="0"/>
            <a:ext cx="12182534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0227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gray">
          <a:xfrm flipH="1"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4" y="471125"/>
            <a:ext cx="1522399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358619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3"/>
            <a:ext cx="7171399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39" y="3877276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8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111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819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3801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23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70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3734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0652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48452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34269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890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3472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8841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1114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94350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12229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1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42317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52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47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3243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3856223"/>
      </p:ext>
    </p:extLst>
  </p:cSld>
  <p:clrMapOvr>
    <a:masterClrMapping/>
  </p:clrMapOvr>
  <p:transition>
    <p:fade/>
  </p:transition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701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0"/>
            <a:ext cx="12190269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11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04956" y="1482372"/>
          <a:ext cx="11223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971689"/>
      </p:ext>
    </p:extLst>
  </p:cSld>
  <p:clrMapOvr>
    <a:masterClrMapping/>
  </p:clrMapOvr>
  <p:transition>
    <p:fade/>
  </p:transition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63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20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68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108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4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6112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304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" y="1036397"/>
            <a:ext cx="6069005" cy="169727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7927" y="1377203"/>
            <a:ext cx="2801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spc="-100" dirty="0">
                <a:ln w="3175">
                  <a:noFill/>
                </a:ln>
                <a:solidFill>
                  <a:srgbClr val="FFFFFF"/>
                </a:solidFill>
                <a:latin typeface="Segoe UI Light" pitchFamily="34" charset="0"/>
                <a:cs typeface="Arial" charset="0"/>
              </a:rPr>
              <a:t>DEMO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132" y="3227438"/>
            <a:ext cx="10932785" cy="7478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080139918"/>
      </p:ext>
    </p:extLst>
  </p:cSld>
  <p:clrMapOvr>
    <a:masterClrMapping/>
  </p:clrMapOvr>
  <p:transition>
    <p:fade/>
  </p:transition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72924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67847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36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1647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3927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8364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23495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75043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1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0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6.gif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1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>
    <p:fade/>
  </p:transition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7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30238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238" algn="l"/>
        </a:tabLst>
        <a:defRPr sz="2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914400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82725" indent="-22383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400" algn="l"/>
        </a:tabLst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712913" indent="-23018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6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72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5" descr="Logo.gif"/>
          <p:cNvPicPr>
            <a:picLocks noChangeAspect="1"/>
          </p:cNvPicPr>
          <p:nvPr userDrawn="1"/>
        </p:nvPicPr>
        <p:blipFill rotWithShape="1">
          <a:blip r:embed="rId15" cstate="print"/>
          <a:srcRect/>
          <a:stretch/>
        </p:blipFill>
        <p:spPr bwMode="auto">
          <a:xfrm>
            <a:off x="10306408" y="6468433"/>
            <a:ext cx="1570822" cy="24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346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7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30238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238" algn="l"/>
        </a:tabLst>
        <a:defRPr sz="2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914400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82725" indent="-22383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400" algn="l"/>
        </a:tabLst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712913" indent="-23018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digitallearning.visualstudio.com/Courseware/_git/INF999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openbox-ficus.cloudapp.net/courses/course-v1:pdets+INF999x+2017_T4/inf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x-ficus.cloudapp.net/courses/course-v1:pdets+INF999x+2017_T4/info" TargetMode="External"/><Relationship Id="rId2" Type="http://schemas.openxmlformats.org/officeDocument/2006/relationships/hyperlink" Target="https://microsoft.sharepoint.com/teams/DPEPortal/MicrosoftLearning/LeXProducts/_layouts/15/WopiFrame.aspx?sourcedoc=%7bff906c9c-f2e5-4743-8de3-e48d981d1b80%7d&amp;action=edit&amp;wd=target(//Common%20Task%20and%20Tools%20Doc.one|8d6ebe44-b084-46df-9dee-c90f65618fbe/Auto-Assembly%20User%20Guide|72fa307f-e589-43c1-8efd-179e9e8fba36/)" TargetMode="External"/><Relationship Id="rId1" Type="http://schemas.openxmlformats.org/officeDocument/2006/relationships/slideLayout" Target="../slideLayouts/slideLayout74.xml"/><Relationship Id="rId6" Type="http://schemas.openxmlformats.org/officeDocument/2006/relationships/hyperlink" Target="mailto:AutoAssembly@outlook.com" TargetMode="External"/><Relationship Id="rId5" Type="http://schemas.openxmlformats.org/officeDocument/2006/relationships/hyperlink" Target="https://microsoft.sharepoint.com/:w:/r/teams/MSSAT/_layouts/15/guestaccess.aspx?share=EZguS0HzcldKg_AwVaWjg18BzNW8tT-sfrONJQVZ8KnsQA" TargetMode="External"/><Relationship Id="rId4" Type="http://schemas.openxmlformats.org/officeDocument/2006/relationships/hyperlink" Target="https://microsoft.sharepoint.com/:b:/r/teams/MSSAT/_layouts/15/guestaccess.aspx?share=EU8jNIYQGixAkpH7F53NZpwBdkc74jLBuoNuysnaibNaN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465" y="2982029"/>
            <a:ext cx="8964185" cy="1793090"/>
          </a:xfrm>
        </p:spPr>
        <p:txBody>
          <a:bodyPr/>
          <a:lstStyle/>
          <a:p>
            <a:r>
              <a:rPr lang="en-US" altLang="zh-CN" sz="5400" dirty="0"/>
              <a:t>PDETS Office Hour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zh-CN" sz="3200" dirty="0"/>
          </a:p>
          <a:p>
            <a:endParaRPr lang="en-US" altLang="zh-CN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 Engineering Services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3B918-07E4-4A21-A774-27269708D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282695"/>
            <a:ext cx="3857282" cy="1889748"/>
          </a:xfrm>
        </p:spPr>
        <p:txBody>
          <a:bodyPr/>
          <a:lstStyle/>
          <a:p>
            <a:r>
              <a:rPr lang="en-US" altLang="zh-CN" sz="2800" dirty="0"/>
              <a:t>Provide engineering services for Content Development to:</a:t>
            </a:r>
          </a:p>
          <a:p>
            <a:endParaRPr lang="en-US" altLang="zh-CN" sz="2800" dirty="0"/>
          </a:p>
        </p:txBody>
      </p:sp>
      <p:sp>
        <p:nvSpPr>
          <p:cNvPr id="3" name="Rectangle 2"/>
          <p:cNvSpPr/>
          <p:nvPr/>
        </p:nvSpPr>
        <p:spPr>
          <a:xfrm>
            <a:off x="269239" y="1381320"/>
            <a:ext cx="107152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64969" y="1664674"/>
            <a:ext cx="8220588" cy="4603029"/>
            <a:chOff x="4002855" y="2116799"/>
            <a:chExt cx="7809591" cy="3673188"/>
          </a:xfrm>
        </p:grpSpPr>
        <p:sp>
          <p:nvSpPr>
            <p:cNvPr id="6" name="Rectangle 5"/>
            <p:cNvSpPr/>
            <p:nvPr/>
          </p:nvSpPr>
          <p:spPr>
            <a:xfrm>
              <a:off x="4013691" y="3378566"/>
              <a:ext cx="1861165" cy="114965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Online Content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Components &amp; links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Lab steps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Assessment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Course settings check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13692" y="2116799"/>
              <a:ext cx="1861165" cy="1149655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Pre-Production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Instance creation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Git Repo structure creation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Course image creation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About page &amp; assets review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91652" y="4626163"/>
              <a:ext cx="1861165" cy="116382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/>
                <a:t>Loc</a:t>
              </a:r>
              <a:r>
                <a:rPr lang="en-US" sz="1200" dirty="0"/>
                <a:t> Eng. Support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Efficient VM solutions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Base/</a:t>
              </a:r>
              <a:r>
                <a:rPr lang="en-US" sz="1050" dirty="0" err="1"/>
                <a:t>midtier</a:t>
              </a:r>
              <a:r>
                <a:rPr lang="en-US" sz="1050" dirty="0"/>
                <a:t> creation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Assembly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Eng. Solutions with git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96712" y="3385651"/>
              <a:ext cx="1851044" cy="1149655"/>
            </a:xfrm>
            <a:prstGeom prst="rect">
              <a:avLst/>
            </a:prstGeom>
            <a:solidFill>
              <a:srgbClr val="EC0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Publish &amp; Repurpose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edX/Open edX/ELMS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Partners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First run &amp; Re-run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Release ( visibility, aka links)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02855" y="4626163"/>
              <a:ext cx="1861165" cy="1149655"/>
            </a:xfrm>
            <a:prstGeom prst="rect">
              <a:avLst/>
            </a:prstGeom>
            <a:solidFill>
              <a:srgbClr val="0072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MoD/MOC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MoD assembly &amp;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Lab/VM/content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Build/BAS 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CWAT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XML publish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69610" y="4640332"/>
              <a:ext cx="1861165" cy="1149655"/>
            </a:xfrm>
            <a:prstGeom prst="rect">
              <a:avLst/>
            </a:prstGeom>
            <a:solidFill>
              <a:srgbClr val="4668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Content SE Mgmt.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/>
                <a:t> </a:t>
              </a:r>
              <a:r>
                <a:rPr lang="en-US" sz="1050" dirty="0"/>
                <a:t>All LOB (except exam)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46684" y="4636415"/>
              <a:ext cx="1861165" cy="113940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Misc.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MSIA Support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Exam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One time project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946683" y="3359759"/>
              <a:ext cx="1861165" cy="1163824"/>
            </a:xfrm>
            <a:prstGeom prst="rect">
              <a:avLst/>
            </a:prstGeom>
            <a:solidFill>
              <a:srgbClr val="BA14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Tools &amp; Sample code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Auto-Assembly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CC Portal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Survey Collector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TFS </a:t>
              </a:r>
              <a:r>
                <a:rPr lang="en-US" sz="1000" dirty="0" err="1"/>
                <a:t>ScrumBoard</a:t>
              </a:r>
              <a:r>
                <a:rPr lang="en-US" sz="100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New Markdown tags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91652" y="2116799"/>
              <a:ext cx="1861165" cy="114965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Assembly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Advanced MD Settings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Interactive page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Video upload/encode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Video mapping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Referral URLs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Survey  &amp; Links creation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69612" y="2116800"/>
              <a:ext cx="1861165" cy="1149655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CC Creation &amp; </a:t>
              </a:r>
              <a:r>
                <a:rPr lang="en-US" sz="1200" dirty="0" err="1"/>
                <a:t>Mgmt</a:t>
              </a:r>
              <a:endParaRPr 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edX/Open edX/MVA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Sampling QA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10 biz days SLA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69611" y="3378566"/>
              <a:ext cx="1861165" cy="1149655"/>
            </a:xfrm>
            <a:prstGeom prst="rect">
              <a:avLst/>
            </a:prstGeom>
            <a:solidFill>
              <a:srgbClr val="0019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TA Support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 err="1"/>
                <a:t>edX</a:t>
              </a:r>
              <a:r>
                <a:rPr lang="en-US" sz="1050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/>
                <a:t>Review &amp; tech support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926216" y="2116800"/>
              <a:ext cx="1886230" cy="1149655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Animation/Graphics</a:t>
              </a:r>
            </a:p>
            <a:p>
              <a:r>
                <a:rPr lang="en-US" sz="1100" dirty="0"/>
                <a:t>/Video editing | review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edX/Open edX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MVA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65928" y="6386195"/>
            <a:ext cx="5130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Content Engineering Service Scope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7091BD-6B02-460F-88FD-5907ABE0940D}"/>
              </a:ext>
            </a:extLst>
          </p:cNvPr>
          <p:cNvGrpSpPr/>
          <p:nvPr/>
        </p:nvGrpSpPr>
        <p:grpSpPr>
          <a:xfrm>
            <a:off x="600975" y="2785370"/>
            <a:ext cx="2974564" cy="3568487"/>
            <a:chOff x="2520114" y="2850109"/>
            <a:chExt cx="966712" cy="328682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50A5269-7DF3-41BA-A2F1-10FBAA97B12F}"/>
                </a:ext>
              </a:extLst>
            </p:cNvPr>
            <p:cNvSpPr/>
            <p:nvPr/>
          </p:nvSpPr>
          <p:spPr>
            <a:xfrm>
              <a:off x="2520114" y="2850109"/>
              <a:ext cx="966712" cy="580027"/>
            </a:xfrm>
            <a:custGeom>
              <a:avLst/>
              <a:gdLst>
                <a:gd name="connsiteX0" fmla="*/ 0 w 966712"/>
                <a:gd name="connsiteY0" fmla="*/ 0 h 580027"/>
                <a:gd name="connsiteX1" fmla="*/ 966712 w 966712"/>
                <a:gd name="connsiteY1" fmla="*/ 0 h 580027"/>
                <a:gd name="connsiteX2" fmla="*/ 966712 w 966712"/>
                <a:gd name="connsiteY2" fmla="*/ 580027 h 580027"/>
                <a:gd name="connsiteX3" fmla="*/ 0 w 966712"/>
                <a:gd name="connsiteY3" fmla="*/ 580027 h 580027"/>
                <a:gd name="connsiteX4" fmla="*/ 0 w 966712"/>
                <a:gd name="connsiteY4" fmla="*/ 0 h 58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12" h="580027">
                  <a:moveTo>
                    <a:pt x="0" y="0"/>
                  </a:moveTo>
                  <a:lnTo>
                    <a:pt x="966712" y="0"/>
                  </a:lnTo>
                  <a:lnTo>
                    <a:pt x="966712" y="580027"/>
                  </a:lnTo>
                  <a:lnTo>
                    <a:pt x="0" y="58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8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kern="1200" dirty="0"/>
                <a:t>1. Free up Capacity</a:t>
              </a:r>
              <a:endParaRPr lang="en-US" kern="12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785311-5D0C-4D4B-BE33-9B95D51A66B7}"/>
                </a:ext>
              </a:extLst>
            </p:cNvPr>
            <p:cNvSpPr/>
            <p:nvPr/>
          </p:nvSpPr>
          <p:spPr>
            <a:xfrm>
              <a:off x="2520114" y="3526808"/>
              <a:ext cx="966712" cy="580027"/>
            </a:xfrm>
            <a:custGeom>
              <a:avLst/>
              <a:gdLst>
                <a:gd name="connsiteX0" fmla="*/ 0 w 966712"/>
                <a:gd name="connsiteY0" fmla="*/ 0 h 580027"/>
                <a:gd name="connsiteX1" fmla="*/ 966712 w 966712"/>
                <a:gd name="connsiteY1" fmla="*/ 0 h 580027"/>
                <a:gd name="connsiteX2" fmla="*/ 966712 w 966712"/>
                <a:gd name="connsiteY2" fmla="*/ 580027 h 580027"/>
                <a:gd name="connsiteX3" fmla="*/ 0 w 966712"/>
                <a:gd name="connsiteY3" fmla="*/ 580027 h 580027"/>
                <a:gd name="connsiteX4" fmla="*/ 0 w 966712"/>
                <a:gd name="connsiteY4" fmla="*/ 0 h 58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12" h="580027">
                  <a:moveTo>
                    <a:pt x="0" y="0"/>
                  </a:moveTo>
                  <a:lnTo>
                    <a:pt x="966712" y="0"/>
                  </a:lnTo>
                  <a:lnTo>
                    <a:pt x="966712" y="580027"/>
                  </a:lnTo>
                  <a:lnTo>
                    <a:pt x="0" y="58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8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kern="1200" dirty="0"/>
                <a:t>2. Drive Efficiency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2F8774B-6E3F-431E-AA9F-AD185A1C45D5}"/>
                </a:ext>
              </a:extLst>
            </p:cNvPr>
            <p:cNvSpPr/>
            <p:nvPr/>
          </p:nvSpPr>
          <p:spPr>
            <a:xfrm>
              <a:off x="2520114" y="4203506"/>
              <a:ext cx="966712" cy="580027"/>
            </a:xfrm>
            <a:custGeom>
              <a:avLst/>
              <a:gdLst>
                <a:gd name="connsiteX0" fmla="*/ 0 w 966712"/>
                <a:gd name="connsiteY0" fmla="*/ 0 h 580027"/>
                <a:gd name="connsiteX1" fmla="*/ 966712 w 966712"/>
                <a:gd name="connsiteY1" fmla="*/ 0 h 580027"/>
                <a:gd name="connsiteX2" fmla="*/ 966712 w 966712"/>
                <a:gd name="connsiteY2" fmla="*/ 580027 h 580027"/>
                <a:gd name="connsiteX3" fmla="*/ 0 w 966712"/>
                <a:gd name="connsiteY3" fmla="*/ 580027 h 580027"/>
                <a:gd name="connsiteX4" fmla="*/ 0 w 966712"/>
                <a:gd name="connsiteY4" fmla="*/ 0 h 58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12" h="580027">
                  <a:moveTo>
                    <a:pt x="0" y="0"/>
                  </a:moveTo>
                  <a:lnTo>
                    <a:pt x="966712" y="0"/>
                  </a:lnTo>
                  <a:lnTo>
                    <a:pt x="966712" y="580027"/>
                  </a:lnTo>
                  <a:lnTo>
                    <a:pt x="0" y="58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8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kern="1200" dirty="0"/>
                <a:t>3. Secure Quality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C1D7058-5EF6-427E-97B0-7A2E21582013}"/>
                </a:ext>
              </a:extLst>
            </p:cNvPr>
            <p:cNvSpPr/>
            <p:nvPr/>
          </p:nvSpPr>
          <p:spPr>
            <a:xfrm>
              <a:off x="2520114" y="4880205"/>
              <a:ext cx="966712" cy="580027"/>
            </a:xfrm>
            <a:custGeom>
              <a:avLst/>
              <a:gdLst>
                <a:gd name="connsiteX0" fmla="*/ 0 w 966712"/>
                <a:gd name="connsiteY0" fmla="*/ 0 h 580027"/>
                <a:gd name="connsiteX1" fmla="*/ 966712 w 966712"/>
                <a:gd name="connsiteY1" fmla="*/ 0 h 580027"/>
                <a:gd name="connsiteX2" fmla="*/ 966712 w 966712"/>
                <a:gd name="connsiteY2" fmla="*/ 580027 h 580027"/>
                <a:gd name="connsiteX3" fmla="*/ 0 w 966712"/>
                <a:gd name="connsiteY3" fmla="*/ 580027 h 580027"/>
                <a:gd name="connsiteX4" fmla="*/ 0 w 966712"/>
                <a:gd name="connsiteY4" fmla="*/ 0 h 58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12" h="580027">
                  <a:moveTo>
                    <a:pt x="0" y="0"/>
                  </a:moveTo>
                  <a:lnTo>
                    <a:pt x="966712" y="0"/>
                  </a:lnTo>
                  <a:lnTo>
                    <a:pt x="966712" y="580027"/>
                  </a:lnTo>
                  <a:lnTo>
                    <a:pt x="0" y="58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8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kern="1200" dirty="0"/>
                <a:t>4. Improve  Student SAT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0F167D-6DAD-488E-B55E-053C7D592EB3}"/>
                </a:ext>
              </a:extLst>
            </p:cNvPr>
            <p:cNvSpPr/>
            <p:nvPr/>
          </p:nvSpPr>
          <p:spPr>
            <a:xfrm>
              <a:off x="2520114" y="5556903"/>
              <a:ext cx="966712" cy="580027"/>
            </a:xfrm>
            <a:custGeom>
              <a:avLst/>
              <a:gdLst>
                <a:gd name="connsiteX0" fmla="*/ 0 w 966712"/>
                <a:gd name="connsiteY0" fmla="*/ 0 h 580027"/>
                <a:gd name="connsiteX1" fmla="*/ 966712 w 966712"/>
                <a:gd name="connsiteY1" fmla="*/ 0 h 580027"/>
                <a:gd name="connsiteX2" fmla="*/ 966712 w 966712"/>
                <a:gd name="connsiteY2" fmla="*/ 580027 h 580027"/>
                <a:gd name="connsiteX3" fmla="*/ 0 w 966712"/>
                <a:gd name="connsiteY3" fmla="*/ 580027 h 580027"/>
                <a:gd name="connsiteX4" fmla="*/ 0 w 966712"/>
                <a:gd name="connsiteY4" fmla="*/ 0 h 58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12" h="580027">
                  <a:moveTo>
                    <a:pt x="0" y="0"/>
                  </a:moveTo>
                  <a:lnTo>
                    <a:pt x="966712" y="0"/>
                  </a:lnTo>
                  <a:lnTo>
                    <a:pt x="966712" y="580027"/>
                  </a:lnTo>
                  <a:lnTo>
                    <a:pt x="0" y="580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8C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kern="1200" dirty="0"/>
                <a:t>5. Save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0850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edX/Open edX process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12001500" cy="48101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264806"/>
              </p:ext>
            </p:extLst>
          </p:nvPr>
        </p:nvGraphicFramePr>
        <p:xfrm>
          <a:off x="10756765" y="598307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Visio" showAsIcon="1" r:id="rId5" imgW="914400" imgH="828720" progId="Visio.Drawing.15">
                  <p:embed/>
                </p:oleObj>
              </mc:Choice>
              <mc:Fallback>
                <p:oleObj name="Visio" showAsIcon="1" r:id="rId5" imgW="914400" imgH="8287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6765" y="598307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09652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Auto-Assembly Tool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BE01C-07AB-49FC-8385-1C28E04A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9" y="1447799"/>
            <a:ext cx="4803028" cy="4247317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Assemble a course within just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10 minutes </a:t>
            </a:r>
            <a:r>
              <a:rPr lang="en-US" altLang="zh-CN" sz="2000" dirty="0">
                <a:latin typeface="+mn-ea"/>
              </a:rPr>
              <a:t>by yourselves.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Have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WYSIWYG</a:t>
            </a:r>
            <a:r>
              <a:rPr lang="en-US" altLang="zh-CN" sz="2000" dirty="0">
                <a:latin typeface="+mn-ea"/>
              </a:rPr>
              <a:t>  feature.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Support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both Classic and Advanced Mode</a:t>
            </a:r>
            <a:endParaRPr lang="zh-CN" altLang="zh-CN" sz="2000" dirty="0">
              <a:solidFill>
                <a:srgbClr val="0072C6"/>
              </a:solidFill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Support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color coding </a:t>
            </a:r>
            <a:r>
              <a:rPr lang="en-US" altLang="zh-CN" sz="2000" dirty="0">
                <a:latin typeface="+mn-ea"/>
              </a:rPr>
              <a:t>for all programming languages</a:t>
            </a:r>
            <a:endParaRPr lang="zh-CN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Make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easy version control in Git </a:t>
            </a:r>
            <a:r>
              <a:rPr lang="en-US" altLang="zh-CN" sz="2000" dirty="0">
                <a:latin typeface="+mn-ea"/>
              </a:rPr>
              <a:t>for all content changes;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2" y="1282578"/>
            <a:ext cx="6753328" cy="55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362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Auto-Assembly Tool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6166768" y="1447800"/>
            <a:ext cx="2259441" cy="3822236"/>
          </a:xfrm>
          <a:prstGeom prst="rect">
            <a:avLst/>
          </a:prstGeom>
          <a:noFill/>
          <a:ln w="25400">
            <a:solidFill>
              <a:schemeClr val="accent6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9331" y="2659361"/>
            <a:ext cx="2443108" cy="2610675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19248" y="2317311"/>
            <a:ext cx="1083395" cy="1987910"/>
            <a:chOff x="6531538" y="4242275"/>
            <a:chExt cx="1196018" cy="2194560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6531538" y="4242275"/>
              <a:ext cx="1196018" cy="2194560"/>
              <a:chOff x="9499150" y="1647547"/>
              <a:chExt cx="1273175" cy="2296377"/>
            </a:xfrm>
          </p:grpSpPr>
          <p:grpSp>
            <p:nvGrpSpPr>
              <p:cNvPr id="10" name="Group 46"/>
              <p:cNvGrpSpPr>
                <a:grpSpLocks noChangeAspect="1"/>
              </p:cNvGrpSpPr>
              <p:nvPr/>
            </p:nvGrpSpPr>
            <p:grpSpPr bwMode="auto">
              <a:xfrm>
                <a:off x="9499150" y="1683324"/>
                <a:ext cx="1273175" cy="2260600"/>
                <a:chOff x="5981" y="1082"/>
                <a:chExt cx="802" cy="1424"/>
              </a:xfrm>
            </p:grpSpPr>
            <p:sp>
              <p:nvSpPr>
                <p:cNvPr id="16" name="AutoShape 45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981" y="1082"/>
                  <a:ext cx="802" cy="14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47"/>
                <p:cNvSpPr>
                  <a:spLocks/>
                </p:cNvSpPr>
                <p:nvPr/>
              </p:nvSpPr>
              <p:spPr bwMode="auto">
                <a:xfrm>
                  <a:off x="6435" y="1209"/>
                  <a:ext cx="240" cy="49"/>
                </a:xfrm>
                <a:custGeom>
                  <a:avLst/>
                  <a:gdLst>
                    <a:gd name="T0" fmla="*/ 146 w 146"/>
                    <a:gd name="T1" fmla="*/ 23 h 30"/>
                    <a:gd name="T2" fmla="*/ 139 w 146"/>
                    <a:gd name="T3" fmla="*/ 30 h 30"/>
                    <a:gd name="T4" fmla="*/ 8 w 146"/>
                    <a:gd name="T5" fmla="*/ 30 h 30"/>
                    <a:gd name="T6" fmla="*/ 0 w 146"/>
                    <a:gd name="T7" fmla="*/ 23 h 30"/>
                    <a:gd name="T8" fmla="*/ 0 w 146"/>
                    <a:gd name="T9" fmla="*/ 7 h 30"/>
                    <a:gd name="T10" fmla="*/ 8 w 146"/>
                    <a:gd name="T11" fmla="*/ 0 h 30"/>
                    <a:gd name="T12" fmla="*/ 139 w 146"/>
                    <a:gd name="T13" fmla="*/ 0 h 30"/>
                    <a:gd name="T14" fmla="*/ 146 w 146"/>
                    <a:gd name="T15" fmla="*/ 7 h 30"/>
                    <a:gd name="T16" fmla="*/ 146 w 146"/>
                    <a:gd name="T17" fmla="*/ 23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6" h="30">
                      <a:moveTo>
                        <a:pt x="146" y="23"/>
                      </a:moveTo>
                      <a:cubicBezTo>
                        <a:pt x="146" y="27"/>
                        <a:pt x="143" y="30"/>
                        <a:pt x="139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3" y="30"/>
                        <a:pt x="0" y="27"/>
                        <a:pt x="0" y="23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43" y="0"/>
                        <a:pt x="146" y="3"/>
                        <a:pt x="146" y="7"/>
                      </a:cubicBezTo>
                      <a:lnTo>
                        <a:pt x="146" y="23"/>
                      </a:lnTo>
                      <a:close/>
                    </a:path>
                  </a:pathLst>
                </a:custGeom>
                <a:solidFill>
                  <a:srgbClr val="C69B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49"/>
                <p:cNvSpPr>
                  <a:spLocks noChangeArrowheads="1"/>
                </p:cNvSpPr>
                <p:nvPr/>
              </p:nvSpPr>
              <p:spPr bwMode="auto">
                <a:xfrm>
                  <a:off x="6424" y="1865"/>
                  <a:ext cx="67" cy="56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50"/>
                <p:cNvSpPr>
                  <a:spLocks/>
                </p:cNvSpPr>
                <p:nvPr/>
              </p:nvSpPr>
              <p:spPr bwMode="auto">
                <a:xfrm>
                  <a:off x="6334" y="2424"/>
                  <a:ext cx="157" cy="82"/>
                </a:xfrm>
                <a:custGeom>
                  <a:avLst/>
                  <a:gdLst>
                    <a:gd name="T0" fmla="*/ 55 w 96"/>
                    <a:gd name="T1" fmla="*/ 0 h 50"/>
                    <a:gd name="T2" fmla="*/ 0 w 96"/>
                    <a:gd name="T3" fmla="*/ 50 h 50"/>
                    <a:gd name="T4" fmla="*/ 55 w 96"/>
                    <a:gd name="T5" fmla="*/ 50 h 50"/>
                    <a:gd name="T6" fmla="*/ 96 w 96"/>
                    <a:gd name="T7" fmla="*/ 50 h 50"/>
                    <a:gd name="T8" fmla="*/ 96 w 96"/>
                    <a:gd name="T9" fmla="*/ 0 h 50"/>
                    <a:gd name="T10" fmla="*/ 55 w 96"/>
                    <a:gd name="T1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0">
                      <a:moveTo>
                        <a:pt x="55" y="0"/>
                      </a:moveTo>
                      <a:cubicBezTo>
                        <a:pt x="26" y="0"/>
                        <a:pt x="3" y="22"/>
                        <a:pt x="0" y="50"/>
                      </a:cubicBezTo>
                      <a:cubicBezTo>
                        <a:pt x="55" y="50"/>
                        <a:pt x="55" y="50"/>
                        <a:pt x="55" y="50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96" y="0"/>
                        <a:pt x="96" y="0"/>
                        <a:pt x="96" y="0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 51"/>
                <p:cNvSpPr>
                  <a:spLocks noChangeArrowheads="1"/>
                </p:cNvSpPr>
                <p:nvPr/>
              </p:nvSpPr>
              <p:spPr bwMode="auto">
                <a:xfrm>
                  <a:off x="6619" y="1865"/>
                  <a:ext cx="63" cy="56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52"/>
                <p:cNvSpPr>
                  <a:spLocks/>
                </p:cNvSpPr>
                <p:nvPr/>
              </p:nvSpPr>
              <p:spPr bwMode="auto">
                <a:xfrm>
                  <a:off x="6529" y="2422"/>
                  <a:ext cx="157" cy="82"/>
                </a:xfrm>
                <a:custGeom>
                  <a:avLst/>
                  <a:gdLst>
                    <a:gd name="T0" fmla="*/ 55 w 96"/>
                    <a:gd name="T1" fmla="*/ 0 h 50"/>
                    <a:gd name="T2" fmla="*/ 0 w 96"/>
                    <a:gd name="T3" fmla="*/ 50 h 50"/>
                    <a:gd name="T4" fmla="*/ 55 w 96"/>
                    <a:gd name="T5" fmla="*/ 50 h 50"/>
                    <a:gd name="T6" fmla="*/ 96 w 96"/>
                    <a:gd name="T7" fmla="*/ 50 h 50"/>
                    <a:gd name="T8" fmla="*/ 96 w 96"/>
                    <a:gd name="T9" fmla="*/ 0 h 50"/>
                    <a:gd name="T10" fmla="*/ 55 w 96"/>
                    <a:gd name="T11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0">
                      <a:moveTo>
                        <a:pt x="55" y="0"/>
                      </a:moveTo>
                      <a:cubicBezTo>
                        <a:pt x="26" y="0"/>
                        <a:pt x="3" y="22"/>
                        <a:pt x="0" y="50"/>
                      </a:cubicBezTo>
                      <a:cubicBezTo>
                        <a:pt x="55" y="50"/>
                        <a:pt x="55" y="50"/>
                        <a:pt x="55" y="50"/>
                      </a:cubicBezTo>
                      <a:cubicBezTo>
                        <a:pt x="96" y="50"/>
                        <a:pt x="96" y="50"/>
                        <a:pt x="96" y="50"/>
                      </a:cubicBezTo>
                      <a:cubicBezTo>
                        <a:pt x="96" y="0"/>
                        <a:pt x="96" y="0"/>
                        <a:pt x="96" y="0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53"/>
                <p:cNvSpPr>
                  <a:spLocks/>
                </p:cNvSpPr>
                <p:nvPr/>
              </p:nvSpPr>
              <p:spPr bwMode="auto">
                <a:xfrm>
                  <a:off x="6327" y="1394"/>
                  <a:ext cx="456" cy="471"/>
                </a:xfrm>
                <a:custGeom>
                  <a:avLst/>
                  <a:gdLst>
                    <a:gd name="T0" fmla="*/ 219 w 278"/>
                    <a:gd name="T1" fmla="*/ 0 h 288"/>
                    <a:gd name="T2" fmla="*/ 59 w 278"/>
                    <a:gd name="T3" fmla="*/ 0 h 288"/>
                    <a:gd name="T4" fmla="*/ 0 w 278"/>
                    <a:gd name="T5" fmla="*/ 59 h 288"/>
                    <a:gd name="T6" fmla="*/ 0 w 278"/>
                    <a:gd name="T7" fmla="*/ 109 h 288"/>
                    <a:gd name="T8" fmla="*/ 59 w 278"/>
                    <a:gd name="T9" fmla="*/ 109 h 288"/>
                    <a:gd name="T10" fmla="*/ 59 w 278"/>
                    <a:gd name="T11" fmla="*/ 288 h 288"/>
                    <a:gd name="T12" fmla="*/ 219 w 278"/>
                    <a:gd name="T13" fmla="*/ 288 h 288"/>
                    <a:gd name="T14" fmla="*/ 219 w 278"/>
                    <a:gd name="T15" fmla="*/ 109 h 288"/>
                    <a:gd name="T16" fmla="*/ 278 w 278"/>
                    <a:gd name="T17" fmla="*/ 109 h 288"/>
                    <a:gd name="T18" fmla="*/ 278 w 278"/>
                    <a:gd name="T19" fmla="*/ 59 h 288"/>
                    <a:gd name="T20" fmla="*/ 219 w 278"/>
                    <a:gd name="T21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8" h="288">
                      <a:moveTo>
                        <a:pt x="219" y="0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26" y="0"/>
                        <a:pt x="0" y="27"/>
                        <a:pt x="0" y="5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59" y="109"/>
                        <a:pt x="59" y="109"/>
                        <a:pt x="59" y="109"/>
                      </a:cubicBezTo>
                      <a:cubicBezTo>
                        <a:pt x="59" y="288"/>
                        <a:pt x="59" y="288"/>
                        <a:pt x="59" y="288"/>
                      </a:cubicBezTo>
                      <a:cubicBezTo>
                        <a:pt x="219" y="288"/>
                        <a:pt x="219" y="288"/>
                        <a:pt x="219" y="288"/>
                      </a:cubicBezTo>
                      <a:cubicBezTo>
                        <a:pt x="219" y="109"/>
                        <a:pt x="219" y="109"/>
                        <a:pt x="219" y="109"/>
                      </a:cubicBezTo>
                      <a:cubicBezTo>
                        <a:pt x="278" y="109"/>
                        <a:pt x="278" y="109"/>
                        <a:pt x="278" y="109"/>
                      </a:cubicBezTo>
                      <a:cubicBezTo>
                        <a:pt x="278" y="59"/>
                        <a:pt x="278" y="59"/>
                        <a:pt x="278" y="59"/>
                      </a:cubicBezTo>
                      <a:cubicBezTo>
                        <a:pt x="278" y="27"/>
                        <a:pt x="252" y="0"/>
                        <a:pt x="219" y="0"/>
                      </a:cubicBezTo>
                      <a:close/>
                    </a:path>
                  </a:pathLst>
                </a:custGeom>
                <a:solidFill>
                  <a:srgbClr val="C4D8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54"/>
                <p:cNvSpPr>
                  <a:spLocks/>
                </p:cNvSpPr>
                <p:nvPr/>
              </p:nvSpPr>
              <p:spPr bwMode="auto">
                <a:xfrm>
                  <a:off x="6248" y="1572"/>
                  <a:ext cx="163" cy="242"/>
                </a:xfrm>
                <a:custGeom>
                  <a:avLst/>
                  <a:gdLst>
                    <a:gd name="T0" fmla="*/ 62 w 99"/>
                    <a:gd name="T1" fmla="*/ 148 h 148"/>
                    <a:gd name="T2" fmla="*/ 0 w 99"/>
                    <a:gd name="T3" fmla="*/ 148 h 148"/>
                    <a:gd name="T4" fmla="*/ 0 w 99"/>
                    <a:gd name="T5" fmla="*/ 105 h 148"/>
                    <a:gd name="T6" fmla="*/ 56 w 99"/>
                    <a:gd name="T7" fmla="*/ 105 h 148"/>
                    <a:gd name="T8" fmla="*/ 56 w 99"/>
                    <a:gd name="T9" fmla="*/ 0 h 148"/>
                    <a:gd name="T10" fmla="*/ 99 w 99"/>
                    <a:gd name="T11" fmla="*/ 0 h 148"/>
                    <a:gd name="T12" fmla="*/ 99 w 99"/>
                    <a:gd name="T13" fmla="*/ 111 h 148"/>
                    <a:gd name="T14" fmla="*/ 62 w 99"/>
                    <a:gd name="T15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148">
                      <a:moveTo>
                        <a:pt x="62" y="148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56" y="105"/>
                        <a:pt x="56" y="105"/>
                        <a:pt x="56" y="105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9" y="111"/>
                        <a:pt x="99" y="111"/>
                        <a:pt x="99" y="111"/>
                      </a:cubicBezTo>
                      <a:cubicBezTo>
                        <a:pt x="99" y="131"/>
                        <a:pt x="82" y="148"/>
                        <a:pt x="62" y="148"/>
                      </a:cubicBezTo>
                      <a:close/>
                    </a:path>
                  </a:pathLst>
                </a:custGeom>
                <a:solidFill>
                  <a:srgbClr val="A8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55"/>
                <p:cNvSpPr>
                  <a:spLocks noChangeArrowheads="1"/>
                </p:cNvSpPr>
                <p:nvPr/>
              </p:nvSpPr>
              <p:spPr bwMode="auto">
                <a:xfrm>
                  <a:off x="6699" y="1572"/>
                  <a:ext cx="71" cy="419"/>
                </a:xfrm>
                <a:prstGeom prst="rect">
                  <a:avLst/>
                </a:prstGeom>
                <a:solidFill>
                  <a:srgbClr val="A8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56"/>
                <p:cNvSpPr>
                  <a:spLocks/>
                </p:cNvSpPr>
                <p:nvPr/>
              </p:nvSpPr>
              <p:spPr bwMode="auto">
                <a:xfrm>
                  <a:off x="6699" y="1920"/>
                  <a:ext cx="71" cy="141"/>
                </a:xfrm>
                <a:custGeom>
                  <a:avLst/>
                  <a:gdLst>
                    <a:gd name="T0" fmla="*/ 0 w 43"/>
                    <a:gd name="T1" fmla="*/ 0 h 86"/>
                    <a:gd name="T2" fmla="*/ 0 w 43"/>
                    <a:gd name="T3" fmla="*/ 86 h 86"/>
                    <a:gd name="T4" fmla="*/ 43 w 43"/>
                    <a:gd name="T5" fmla="*/ 43 h 86"/>
                    <a:gd name="T6" fmla="*/ 0 w 43"/>
                    <a:gd name="T7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86">
                      <a:moveTo>
                        <a:pt x="0" y="0"/>
                      </a:move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24" y="86"/>
                        <a:pt x="43" y="67"/>
                        <a:pt x="43" y="43"/>
                      </a:cubicBezTo>
                      <a:cubicBezTo>
                        <a:pt x="43" y="19"/>
                        <a:pt x="2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A8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57"/>
                <p:cNvSpPr>
                  <a:spLocks/>
                </p:cNvSpPr>
                <p:nvPr/>
              </p:nvSpPr>
              <p:spPr bwMode="auto">
                <a:xfrm>
                  <a:off x="6178" y="1742"/>
                  <a:ext cx="143" cy="72"/>
                </a:xfrm>
                <a:custGeom>
                  <a:avLst/>
                  <a:gdLst>
                    <a:gd name="T0" fmla="*/ 87 w 87"/>
                    <a:gd name="T1" fmla="*/ 0 h 44"/>
                    <a:gd name="T2" fmla="*/ 0 w 87"/>
                    <a:gd name="T3" fmla="*/ 0 h 44"/>
                    <a:gd name="T4" fmla="*/ 43 w 87"/>
                    <a:gd name="T5" fmla="*/ 44 h 44"/>
                    <a:gd name="T6" fmla="*/ 87 w 87"/>
                    <a:gd name="T7" fmla="*/ 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44">
                      <a:moveTo>
                        <a:pt x="87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4"/>
                        <a:pt x="19" y="44"/>
                        <a:pt x="43" y="44"/>
                      </a:cubicBezTo>
                      <a:cubicBezTo>
                        <a:pt x="68" y="44"/>
                        <a:pt x="87" y="24"/>
                        <a:pt x="87" y="0"/>
                      </a:cubicBezTo>
                      <a:close/>
                    </a:path>
                  </a:pathLst>
                </a:custGeom>
                <a:solidFill>
                  <a:srgbClr val="A8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59"/>
                <p:cNvSpPr>
                  <a:spLocks noChangeArrowheads="1"/>
                </p:cNvSpPr>
                <p:nvPr/>
              </p:nvSpPr>
              <p:spPr bwMode="auto">
                <a:xfrm>
                  <a:off x="6066" y="1710"/>
                  <a:ext cx="314" cy="32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0"/>
                <p:cNvSpPr>
                  <a:spLocks/>
                </p:cNvSpPr>
                <p:nvPr/>
              </p:nvSpPr>
              <p:spPr bwMode="auto">
                <a:xfrm>
                  <a:off x="5981" y="1553"/>
                  <a:ext cx="326" cy="157"/>
                </a:xfrm>
                <a:custGeom>
                  <a:avLst/>
                  <a:gdLst>
                    <a:gd name="T0" fmla="*/ 241 w 326"/>
                    <a:gd name="T1" fmla="*/ 0 h 157"/>
                    <a:gd name="T2" fmla="*/ 0 w 326"/>
                    <a:gd name="T3" fmla="*/ 0 h 157"/>
                    <a:gd name="T4" fmla="*/ 85 w 326"/>
                    <a:gd name="T5" fmla="*/ 157 h 157"/>
                    <a:gd name="T6" fmla="*/ 326 w 326"/>
                    <a:gd name="T7" fmla="*/ 157 h 157"/>
                    <a:gd name="T8" fmla="*/ 241 w 326"/>
                    <a:gd name="T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6" h="157">
                      <a:moveTo>
                        <a:pt x="241" y="0"/>
                      </a:moveTo>
                      <a:lnTo>
                        <a:pt x="0" y="0"/>
                      </a:lnTo>
                      <a:lnTo>
                        <a:pt x="85" y="157"/>
                      </a:lnTo>
                      <a:lnTo>
                        <a:pt x="326" y="157"/>
                      </a:lnTo>
                      <a:lnTo>
                        <a:pt x="241" y="0"/>
                      </a:lnTo>
                      <a:close/>
                    </a:path>
                  </a:pathLst>
                </a:custGeom>
                <a:solidFill>
                  <a:srgbClr val="B400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61"/>
                <p:cNvSpPr>
                  <a:spLocks noChangeArrowheads="1"/>
                </p:cNvSpPr>
                <p:nvPr/>
              </p:nvSpPr>
              <p:spPr bwMode="auto">
                <a:xfrm>
                  <a:off x="6307" y="1710"/>
                  <a:ext cx="73" cy="34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2"/>
                <p:cNvSpPr>
                  <a:spLocks/>
                </p:cNvSpPr>
                <p:nvPr/>
              </p:nvSpPr>
              <p:spPr bwMode="auto">
                <a:xfrm>
                  <a:off x="6514" y="1298"/>
                  <a:ext cx="82" cy="137"/>
                </a:xfrm>
                <a:custGeom>
                  <a:avLst/>
                  <a:gdLst>
                    <a:gd name="T0" fmla="*/ 41 w 82"/>
                    <a:gd name="T1" fmla="*/ 137 h 137"/>
                    <a:gd name="T2" fmla="*/ 0 w 82"/>
                    <a:gd name="T3" fmla="*/ 96 h 137"/>
                    <a:gd name="T4" fmla="*/ 0 w 82"/>
                    <a:gd name="T5" fmla="*/ 0 h 137"/>
                    <a:gd name="T6" fmla="*/ 82 w 82"/>
                    <a:gd name="T7" fmla="*/ 0 h 137"/>
                    <a:gd name="T8" fmla="*/ 82 w 82"/>
                    <a:gd name="T9" fmla="*/ 96 h 137"/>
                    <a:gd name="T10" fmla="*/ 41 w 82"/>
                    <a:gd name="T11" fmla="*/ 13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2" h="137">
                      <a:moveTo>
                        <a:pt x="41" y="137"/>
                      </a:moveTo>
                      <a:lnTo>
                        <a:pt x="0" y="96"/>
                      </a:lnTo>
                      <a:lnTo>
                        <a:pt x="0" y="0"/>
                      </a:lnTo>
                      <a:lnTo>
                        <a:pt x="82" y="0"/>
                      </a:lnTo>
                      <a:lnTo>
                        <a:pt x="82" y="96"/>
                      </a:lnTo>
                      <a:lnTo>
                        <a:pt x="41" y="137"/>
                      </a:lnTo>
                      <a:close/>
                    </a:path>
                  </a:pathLst>
                </a:custGeom>
                <a:solidFill>
                  <a:srgbClr val="A887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3"/>
                <p:cNvSpPr>
                  <a:spLocks/>
                </p:cNvSpPr>
                <p:nvPr/>
              </p:nvSpPr>
              <p:spPr bwMode="auto">
                <a:xfrm>
                  <a:off x="6514" y="1298"/>
                  <a:ext cx="82" cy="73"/>
                </a:xfrm>
                <a:custGeom>
                  <a:avLst/>
                  <a:gdLst>
                    <a:gd name="T0" fmla="*/ 0 w 50"/>
                    <a:gd name="T1" fmla="*/ 41 h 45"/>
                    <a:gd name="T2" fmla="*/ 25 w 50"/>
                    <a:gd name="T3" fmla="*/ 45 h 45"/>
                    <a:gd name="T4" fmla="*/ 50 w 50"/>
                    <a:gd name="T5" fmla="*/ 41 h 45"/>
                    <a:gd name="T6" fmla="*/ 50 w 50"/>
                    <a:gd name="T7" fmla="*/ 0 h 45"/>
                    <a:gd name="T8" fmla="*/ 0 w 50"/>
                    <a:gd name="T9" fmla="*/ 0 h 45"/>
                    <a:gd name="T10" fmla="*/ 0 w 50"/>
                    <a:gd name="T11" fmla="*/ 4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0" h="45">
                      <a:moveTo>
                        <a:pt x="0" y="41"/>
                      </a:moveTo>
                      <a:cubicBezTo>
                        <a:pt x="8" y="43"/>
                        <a:pt x="16" y="45"/>
                        <a:pt x="25" y="45"/>
                      </a:cubicBezTo>
                      <a:cubicBezTo>
                        <a:pt x="34" y="45"/>
                        <a:pt x="42" y="43"/>
                        <a:pt x="50" y="4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Rectangle 66"/>
                <p:cNvSpPr>
                  <a:spLocks noChangeArrowheads="1"/>
                </p:cNvSpPr>
                <p:nvPr/>
              </p:nvSpPr>
              <p:spPr bwMode="auto">
                <a:xfrm>
                  <a:off x="6699" y="1572"/>
                  <a:ext cx="71" cy="20"/>
                </a:xfrm>
                <a:prstGeom prst="rect">
                  <a:avLst/>
                </a:prstGeom>
                <a:solidFill>
                  <a:srgbClr val="99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67"/>
                <p:cNvSpPr>
                  <a:spLocks noChangeArrowheads="1"/>
                </p:cNvSpPr>
                <p:nvPr/>
              </p:nvSpPr>
              <p:spPr bwMode="auto">
                <a:xfrm>
                  <a:off x="6340" y="1572"/>
                  <a:ext cx="71" cy="20"/>
                </a:xfrm>
                <a:prstGeom prst="rect">
                  <a:avLst/>
                </a:prstGeom>
                <a:solidFill>
                  <a:srgbClr val="99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" name="Rectangle 10"/>
              <p:cNvSpPr/>
              <p:nvPr/>
            </p:nvSpPr>
            <p:spPr bwMode="auto">
              <a:xfrm>
                <a:off x="10199583" y="2910361"/>
                <a:ext cx="421584" cy="417293"/>
              </a:xfrm>
              <a:prstGeom prst="rect">
                <a:avLst/>
              </a:prstGeom>
              <a:solidFill>
                <a:srgbClr val="C4D8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10143626" y="1647547"/>
                <a:ext cx="513556" cy="436621"/>
              </a:xfrm>
              <a:custGeom>
                <a:avLst/>
                <a:gdLst>
                  <a:gd name="T0" fmla="*/ 92 w 184"/>
                  <a:gd name="T1" fmla="*/ 0 h 168"/>
                  <a:gd name="T2" fmla="*/ 0 w 184"/>
                  <a:gd name="T3" fmla="*/ 93 h 168"/>
                  <a:gd name="T4" fmla="*/ 0 w 184"/>
                  <a:gd name="T5" fmla="*/ 168 h 168"/>
                  <a:gd name="T6" fmla="*/ 184 w 184"/>
                  <a:gd name="T7" fmla="*/ 168 h 168"/>
                  <a:gd name="T8" fmla="*/ 184 w 184"/>
                  <a:gd name="T9" fmla="*/ 93 h 168"/>
                  <a:gd name="T10" fmla="*/ 92 w 184"/>
                  <a:gd name="T1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68">
                    <a:moveTo>
                      <a:pt x="92" y="0"/>
                    </a:moveTo>
                    <a:cubicBezTo>
                      <a:pt x="41" y="0"/>
                      <a:pt x="0" y="42"/>
                      <a:pt x="0" y="9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4" y="93"/>
                      <a:pt x="184" y="93"/>
                      <a:pt x="184" y="93"/>
                    </a:cubicBezTo>
                    <a:cubicBezTo>
                      <a:pt x="184" y="42"/>
                      <a:pt x="143" y="0"/>
                      <a:pt x="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6"/>
              <p:cNvSpPr>
                <a:spLocks/>
              </p:cNvSpPr>
              <p:nvPr/>
            </p:nvSpPr>
            <p:spPr bwMode="auto">
              <a:xfrm>
                <a:off x="10249987" y="1811186"/>
                <a:ext cx="300835" cy="293991"/>
              </a:xfrm>
              <a:custGeom>
                <a:avLst/>
                <a:gdLst>
                  <a:gd name="T0" fmla="*/ 120 w 120"/>
                  <a:gd name="T1" fmla="*/ 0 h 113"/>
                  <a:gd name="T2" fmla="*/ 120 w 120"/>
                  <a:gd name="T3" fmla="*/ 94 h 113"/>
                  <a:gd name="T4" fmla="*/ 61 w 120"/>
                  <a:gd name="T5" fmla="*/ 113 h 113"/>
                  <a:gd name="T6" fmla="*/ 0 w 120"/>
                  <a:gd name="T7" fmla="*/ 94 h 113"/>
                  <a:gd name="T8" fmla="*/ 0 w 120"/>
                  <a:gd name="T9" fmla="*/ 0 h 113"/>
                  <a:gd name="T10" fmla="*/ 120 w 120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113">
                    <a:moveTo>
                      <a:pt x="120" y="0"/>
                    </a:moveTo>
                    <a:cubicBezTo>
                      <a:pt x="120" y="94"/>
                      <a:pt x="120" y="94"/>
                      <a:pt x="120" y="94"/>
                    </a:cubicBezTo>
                    <a:cubicBezTo>
                      <a:pt x="103" y="106"/>
                      <a:pt x="83" y="113"/>
                      <a:pt x="61" y="113"/>
                    </a:cubicBezTo>
                    <a:cubicBezTo>
                      <a:pt x="28" y="113"/>
                      <a:pt x="0" y="94"/>
                      <a:pt x="0" y="9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A8876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1"/>
              <p:cNvSpPr>
                <a:spLocks/>
              </p:cNvSpPr>
              <p:nvPr/>
            </p:nvSpPr>
            <p:spPr bwMode="auto">
              <a:xfrm rot="1291647">
                <a:off x="10399751" y="1797441"/>
                <a:ext cx="211805" cy="76798"/>
              </a:xfrm>
              <a:custGeom>
                <a:avLst/>
                <a:gdLst>
                  <a:gd name="T0" fmla="*/ 0 w 39"/>
                  <a:gd name="T1" fmla="*/ 0 h 32"/>
                  <a:gd name="T2" fmla="*/ 39 w 39"/>
                  <a:gd name="T3" fmla="*/ 32 h 32"/>
                  <a:gd name="T4" fmla="*/ 39 w 39"/>
                  <a:gd name="T5" fmla="*/ 0 h 32"/>
                  <a:gd name="T6" fmla="*/ 0 w 39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cubicBezTo>
                      <a:pt x="4" y="19"/>
                      <a:pt x="20" y="32"/>
                      <a:pt x="39" y="32"/>
                    </a:cubicBezTo>
                    <a:cubicBezTo>
                      <a:pt x="39" y="0"/>
                      <a:pt x="39" y="0"/>
                      <a:pt x="3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2"/>
              <p:cNvSpPr>
                <a:spLocks/>
              </p:cNvSpPr>
              <p:nvPr/>
            </p:nvSpPr>
            <p:spPr bwMode="auto">
              <a:xfrm>
                <a:off x="10222972" y="1774670"/>
                <a:ext cx="248179" cy="122341"/>
              </a:xfrm>
              <a:custGeom>
                <a:avLst/>
                <a:gdLst>
                  <a:gd name="T0" fmla="*/ 0 w 84"/>
                  <a:gd name="T1" fmla="*/ 0 h 32"/>
                  <a:gd name="T2" fmla="*/ 0 w 84"/>
                  <a:gd name="T3" fmla="*/ 32 h 32"/>
                  <a:gd name="T4" fmla="*/ 84 w 84"/>
                  <a:gd name="T5" fmla="*/ 0 h 32"/>
                  <a:gd name="T6" fmla="*/ 0 w 84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32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32" y="32"/>
                      <a:pt x="61" y="20"/>
                      <a:pt x="8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Isosceles Triangle 7"/>
            <p:cNvSpPr/>
            <p:nvPr/>
          </p:nvSpPr>
          <p:spPr bwMode="auto">
            <a:xfrm rot="8024703">
              <a:off x="7310218" y="4705896"/>
              <a:ext cx="107082" cy="221719"/>
            </a:xfrm>
            <a:prstGeom prst="triangle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 bwMode="auto">
            <a:xfrm rot="14173054">
              <a:off x="7362040" y="4720743"/>
              <a:ext cx="130793" cy="155626"/>
            </a:xfrm>
            <a:prstGeom prst="triangle">
              <a:avLst/>
            </a:prstGeom>
            <a:solidFill>
              <a:srgbClr val="7FBA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476215" y="4042567"/>
            <a:ext cx="1062934" cy="529140"/>
            <a:chOff x="2626704" y="4265613"/>
            <a:chExt cx="1062934" cy="529140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2626704" y="4265613"/>
              <a:ext cx="1062934" cy="529140"/>
              <a:chOff x="2904848" y="2885814"/>
              <a:chExt cx="1681162" cy="959376"/>
            </a:xfrm>
          </p:grpSpPr>
          <p:sp>
            <p:nvSpPr>
              <p:cNvPr id="37" name="Flowchart: Magnetic Disk 36"/>
              <p:cNvSpPr/>
              <p:nvPr/>
            </p:nvSpPr>
            <p:spPr>
              <a:xfrm>
                <a:off x="2904848" y="2885814"/>
                <a:ext cx="1681162" cy="959376"/>
              </a:xfrm>
              <a:prstGeom prst="flowChartMagneticDisk">
                <a:avLst/>
              </a:prstGeom>
              <a:solidFill>
                <a:srgbClr val="00B05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2936469" y="2885814"/>
                <a:ext cx="1608667" cy="31908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2907668" y="4379599"/>
              <a:ext cx="5100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</a:rPr>
                <a:t>Git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6959816" y="1599823"/>
            <a:ext cx="938523" cy="1131435"/>
            <a:chOff x="1780" y="1364"/>
            <a:chExt cx="793" cy="956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780" y="1364"/>
              <a:ext cx="793" cy="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1818" y="1494"/>
              <a:ext cx="700" cy="717"/>
            </a:xfrm>
            <a:custGeom>
              <a:avLst/>
              <a:gdLst>
                <a:gd name="T0" fmla="*/ 1472 w 1487"/>
                <a:gd name="T1" fmla="*/ 646 h 1524"/>
                <a:gd name="T2" fmla="*/ 646 w 1487"/>
                <a:gd name="T3" fmla="*/ 69 h 1524"/>
                <a:gd name="T4" fmla="*/ 69 w 1487"/>
                <a:gd name="T5" fmla="*/ 895 h 1524"/>
                <a:gd name="T6" fmla="*/ 170 w 1487"/>
                <a:gd name="T7" fmla="*/ 1154 h 1524"/>
                <a:gd name="T8" fmla="*/ 895 w 1487"/>
                <a:gd name="T9" fmla="*/ 1472 h 1524"/>
                <a:gd name="T10" fmla="*/ 1477 w 1487"/>
                <a:gd name="T11" fmla="*/ 862 h 1524"/>
                <a:gd name="T12" fmla="*/ 1472 w 1487"/>
                <a:gd name="T13" fmla="*/ 646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7" h="1524">
                  <a:moveTo>
                    <a:pt x="1472" y="646"/>
                  </a:moveTo>
                  <a:cubicBezTo>
                    <a:pt x="1403" y="258"/>
                    <a:pt x="1033" y="0"/>
                    <a:pt x="646" y="69"/>
                  </a:cubicBezTo>
                  <a:cubicBezTo>
                    <a:pt x="258" y="138"/>
                    <a:pt x="0" y="508"/>
                    <a:pt x="69" y="895"/>
                  </a:cubicBezTo>
                  <a:cubicBezTo>
                    <a:pt x="86" y="990"/>
                    <a:pt x="121" y="1078"/>
                    <a:pt x="170" y="1154"/>
                  </a:cubicBezTo>
                  <a:cubicBezTo>
                    <a:pt x="320" y="1390"/>
                    <a:pt x="603" y="1524"/>
                    <a:pt x="895" y="1472"/>
                  </a:cubicBezTo>
                  <a:cubicBezTo>
                    <a:pt x="1209" y="1416"/>
                    <a:pt x="1439" y="1163"/>
                    <a:pt x="1477" y="862"/>
                  </a:cubicBezTo>
                  <a:cubicBezTo>
                    <a:pt x="1487" y="792"/>
                    <a:pt x="1485" y="719"/>
                    <a:pt x="1472" y="64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7"/>
            <p:cNvSpPr>
              <a:spLocks/>
            </p:cNvSpPr>
            <p:nvPr/>
          </p:nvSpPr>
          <p:spPr bwMode="auto">
            <a:xfrm>
              <a:off x="1845" y="1860"/>
              <a:ext cx="21" cy="41"/>
            </a:xfrm>
            <a:custGeom>
              <a:avLst/>
              <a:gdLst>
                <a:gd name="T0" fmla="*/ 42 w 45"/>
                <a:gd name="T1" fmla="*/ 29 h 87"/>
                <a:gd name="T2" fmla="*/ 43 w 45"/>
                <a:gd name="T3" fmla="*/ 16 h 87"/>
                <a:gd name="T4" fmla="*/ 33 w 45"/>
                <a:gd name="T5" fmla="*/ 8 h 87"/>
                <a:gd name="T6" fmla="*/ 0 w 45"/>
                <a:gd name="T7" fmla="*/ 0 h 87"/>
                <a:gd name="T8" fmla="*/ 6 w 45"/>
                <a:gd name="T9" fmla="*/ 87 h 87"/>
                <a:gd name="T10" fmla="*/ 42 w 45"/>
                <a:gd name="T11" fmla="*/ 2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42" y="29"/>
                  </a:moveTo>
                  <a:cubicBezTo>
                    <a:pt x="44" y="25"/>
                    <a:pt x="45" y="20"/>
                    <a:pt x="43" y="16"/>
                  </a:cubicBezTo>
                  <a:cubicBezTo>
                    <a:pt x="41" y="12"/>
                    <a:pt x="38" y="9"/>
                    <a:pt x="33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2" y="58"/>
                    <a:pt x="6" y="87"/>
                  </a:cubicBezTo>
                  <a:lnTo>
                    <a:pt x="42" y="29"/>
                  </a:ln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1845" y="1589"/>
              <a:ext cx="366" cy="339"/>
            </a:xfrm>
            <a:custGeom>
              <a:avLst/>
              <a:gdLst>
                <a:gd name="T0" fmla="*/ 329 w 778"/>
                <a:gd name="T1" fmla="*/ 265 h 721"/>
                <a:gd name="T2" fmla="*/ 620 w 778"/>
                <a:gd name="T3" fmla="*/ 103 h 721"/>
                <a:gd name="T4" fmla="*/ 631 w 778"/>
                <a:gd name="T5" fmla="*/ 101 h 721"/>
                <a:gd name="T6" fmla="*/ 631 w 778"/>
                <a:gd name="T7" fmla="*/ 102 h 721"/>
                <a:gd name="T8" fmla="*/ 688 w 778"/>
                <a:gd name="T9" fmla="*/ 105 h 721"/>
                <a:gd name="T10" fmla="*/ 688 w 778"/>
                <a:gd name="T11" fmla="*/ 105 h 721"/>
                <a:gd name="T12" fmla="*/ 729 w 778"/>
                <a:gd name="T13" fmla="*/ 76 h 721"/>
                <a:gd name="T14" fmla="*/ 735 w 778"/>
                <a:gd name="T15" fmla="*/ 66 h 721"/>
                <a:gd name="T16" fmla="*/ 732 w 778"/>
                <a:gd name="T17" fmla="*/ 55 h 721"/>
                <a:gd name="T18" fmla="*/ 724 w 778"/>
                <a:gd name="T19" fmla="*/ 46 h 721"/>
                <a:gd name="T20" fmla="*/ 768 w 778"/>
                <a:gd name="T21" fmla="*/ 36 h 721"/>
                <a:gd name="T22" fmla="*/ 778 w 778"/>
                <a:gd name="T23" fmla="*/ 22 h 721"/>
                <a:gd name="T24" fmla="*/ 767 w 778"/>
                <a:gd name="T25" fmla="*/ 9 h 721"/>
                <a:gd name="T26" fmla="*/ 714 w 778"/>
                <a:gd name="T27" fmla="*/ 1 h 721"/>
                <a:gd name="T28" fmla="*/ 370 w 778"/>
                <a:gd name="T29" fmla="*/ 23 h 721"/>
                <a:gd name="T30" fmla="*/ 366 w 778"/>
                <a:gd name="T31" fmla="*/ 25 h 721"/>
                <a:gd name="T32" fmla="*/ 315 w 778"/>
                <a:gd name="T33" fmla="*/ 45 h 721"/>
                <a:gd name="T34" fmla="*/ 221 w 778"/>
                <a:gd name="T35" fmla="*/ 53 h 721"/>
                <a:gd name="T36" fmla="*/ 0 w 778"/>
                <a:gd name="T37" fmla="*/ 550 h 721"/>
                <a:gd name="T38" fmla="*/ 17 w 778"/>
                <a:gd name="T39" fmla="*/ 550 h 721"/>
                <a:gd name="T40" fmla="*/ 89 w 778"/>
                <a:gd name="T41" fmla="*/ 572 h 721"/>
                <a:gd name="T42" fmla="*/ 118 w 778"/>
                <a:gd name="T43" fmla="*/ 599 h 721"/>
                <a:gd name="T44" fmla="*/ 120 w 778"/>
                <a:gd name="T45" fmla="*/ 600 h 721"/>
                <a:gd name="T46" fmla="*/ 153 w 778"/>
                <a:gd name="T47" fmla="*/ 621 h 721"/>
                <a:gd name="T48" fmla="*/ 174 w 778"/>
                <a:gd name="T49" fmla="*/ 649 h 721"/>
                <a:gd name="T50" fmla="*/ 202 w 778"/>
                <a:gd name="T51" fmla="*/ 703 h 721"/>
                <a:gd name="T52" fmla="*/ 209 w 778"/>
                <a:gd name="T53" fmla="*/ 710 h 721"/>
                <a:gd name="T54" fmla="*/ 235 w 778"/>
                <a:gd name="T55" fmla="*/ 720 h 721"/>
                <a:gd name="T56" fmla="*/ 247 w 778"/>
                <a:gd name="T57" fmla="*/ 718 h 721"/>
                <a:gd name="T58" fmla="*/ 254 w 778"/>
                <a:gd name="T59" fmla="*/ 709 h 721"/>
                <a:gd name="T60" fmla="*/ 264 w 778"/>
                <a:gd name="T61" fmla="*/ 648 h 721"/>
                <a:gd name="T62" fmla="*/ 261 w 778"/>
                <a:gd name="T63" fmla="*/ 637 h 721"/>
                <a:gd name="T64" fmla="*/ 256 w 778"/>
                <a:gd name="T65" fmla="*/ 632 h 721"/>
                <a:gd name="T66" fmla="*/ 267 w 778"/>
                <a:gd name="T67" fmla="*/ 623 h 721"/>
                <a:gd name="T68" fmla="*/ 270 w 778"/>
                <a:gd name="T69" fmla="*/ 618 h 721"/>
                <a:gd name="T70" fmla="*/ 279 w 778"/>
                <a:gd name="T71" fmla="*/ 601 h 721"/>
                <a:gd name="T72" fmla="*/ 329 w 778"/>
                <a:gd name="T73" fmla="*/ 265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8" h="721">
                  <a:moveTo>
                    <a:pt x="329" y="265"/>
                  </a:moveTo>
                  <a:cubicBezTo>
                    <a:pt x="398" y="165"/>
                    <a:pt x="507" y="109"/>
                    <a:pt x="620" y="103"/>
                  </a:cubicBezTo>
                  <a:cubicBezTo>
                    <a:pt x="631" y="101"/>
                    <a:pt x="631" y="101"/>
                    <a:pt x="631" y="101"/>
                  </a:cubicBezTo>
                  <a:cubicBezTo>
                    <a:pt x="631" y="102"/>
                    <a:pt x="631" y="102"/>
                    <a:pt x="631" y="102"/>
                  </a:cubicBezTo>
                  <a:cubicBezTo>
                    <a:pt x="650" y="102"/>
                    <a:pt x="669" y="103"/>
                    <a:pt x="688" y="105"/>
                  </a:cubicBezTo>
                  <a:cubicBezTo>
                    <a:pt x="688" y="105"/>
                    <a:pt x="688" y="105"/>
                    <a:pt x="688" y="105"/>
                  </a:cubicBezTo>
                  <a:cubicBezTo>
                    <a:pt x="729" y="76"/>
                    <a:pt x="729" y="76"/>
                    <a:pt x="729" y="76"/>
                  </a:cubicBezTo>
                  <a:cubicBezTo>
                    <a:pt x="732" y="74"/>
                    <a:pt x="735" y="70"/>
                    <a:pt x="735" y="66"/>
                  </a:cubicBezTo>
                  <a:cubicBezTo>
                    <a:pt x="736" y="62"/>
                    <a:pt x="734" y="58"/>
                    <a:pt x="732" y="55"/>
                  </a:cubicBezTo>
                  <a:cubicBezTo>
                    <a:pt x="724" y="46"/>
                    <a:pt x="724" y="46"/>
                    <a:pt x="724" y="46"/>
                  </a:cubicBezTo>
                  <a:cubicBezTo>
                    <a:pt x="768" y="36"/>
                    <a:pt x="768" y="36"/>
                    <a:pt x="768" y="36"/>
                  </a:cubicBezTo>
                  <a:cubicBezTo>
                    <a:pt x="774" y="34"/>
                    <a:pt x="778" y="29"/>
                    <a:pt x="778" y="22"/>
                  </a:cubicBezTo>
                  <a:cubicBezTo>
                    <a:pt x="778" y="16"/>
                    <a:pt x="774" y="10"/>
                    <a:pt x="767" y="9"/>
                  </a:cubicBezTo>
                  <a:cubicBezTo>
                    <a:pt x="725" y="0"/>
                    <a:pt x="717" y="0"/>
                    <a:pt x="714" y="1"/>
                  </a:cubicBezTo>
                  <a:cubicBezTo>
                    <a:pt x="703" y="2"/>
                    <a:pt x="503" y="15"/>
                    <a:pt x="370" y="23"/>
                  </a:cubicBezTo>
                  <a:cubicBezTo>
                    <a:pt x="369" y="24"/>
                    <a:pt x="367" y="24"/>
                    <a:pt x="366" y="25"/>
                  </a:cubicBezTo>
                  <a:cubicBezTo>
                    <a:pt x="315" y="45"/>
                    <a:pt x="315" y="45"/>
                    <a:pt x="315" y="45"/>
                  </a:cubicBezTo>
                  <a:cubicBezTo>
                    <a:pt x="221" y="53"/>
                    <a:pt x="221" y="53"/>
                    <a:pt x="221" y="53"/>
                  </a:cubicBezTo>
                  <a:cubicBezTo>
                    <a:pt x="87" y="180"/>
                    <a:pt x="5" y="358"/>
                    <a:pt x="0" y="550"/>
                  </a:cubicBezTo>
                  <a:cubicBezTo>
                    <a:pt x="17" y="550"/>
                    <a:pt x="17" y="550"/>
                    <a:pt x="17" y="550"/>
                  </a:cubicBezTo>
                  <a:cubicBezTo>
                    <a:pt x="89" y="572"/>
                    <a:pt x="89" y="572"/>
                    <a:pt x="89" y="572"/>
                  </a:cubicBezTo>
                  <a:cubicBezTo>
                    <a:pt x="118" y="599"/>
                    <a:pt x="118" y="599"/>
                    <a:pt x="118" y="599"/>
                  </a:cubicBezTo>
                  <a:cubicBezTo>
                    <a:pt x="119" y="599"/>
                    <a:pt x="120" y="600"/>
                    <a:pt x="120" y="600"/>
                  </a:cubicBezTo>
                  <a:cubicBezTo>
                    <a:pt x="153" y="621"/>
                    <a:pt x="153" y="621"/>
                    <a:pt x="153" y="621"/>
                  </a:cubicBezTo>
                  <a:cubicBezTo>
                    <a:pt x="174" y="649"/>
                    <a:pt x="174" y="649"/>
                    <a:pt x="174" y="649"/>
                  </a:cubicBezTo>
                  <a:cubicBezTo>
                    <a:pt x="202" y="703"/>
                    <a:pt x="202" y="703"/>
                    <a:pt x="202" y="703"/>
                  </a:cubicBezTo>
                  <a:cubicBezTo>
                    <a:pt x="203" y="706"/>
                    <a:pt x="206" y="709"/>
                    <a:pt x="209" y="710"/>
                  </a:cubicBezTo>
                  <a:cubicBezTo>
                    <a:pt x="235" y="720"/>
                    <a:pt x="235" y="720"/>
                    <a:pt x="235" y="720"/>
                  </a:cubicBezTo>
                  <a:cubicBezTo>
                    <a:pt x="239" y="721"/>
                    <a:pt x="244" y="721"/>
                    <a:pt x="247" y="718"/>
                  </a:cubicBezTo>
                  <a:cubicBezTo>
                    <a:pt x="251" y="716"/>
                    <a:pt x="253" y="713"/>
                    <a:pt x="254" y="709"/>
                  </a:cubicBezTo>
                  <a:cubicBezTo>
                    <a:pt x="264" y="648"/>
                    <a:pt x="264" y="648"/>
                    <a:pt x="264" y="648"/>
                  </a:cubicBezTo>
                  <a:cubicBezTo>
                    <a:pt x="264" y="644"/>
                    <a:pt x="263" y="640"/>
                    <a:pt x="261" y="637"/>
                  </a:cubicBezTo>
                  <a:cubicBezTo>
                    <a:pt x="256" y="632"/>
                    <a:pt x="256" y="632"/>
                    <a:pt x="256" y="632"/>
                  </a:cubicBezTo>
                  <a:cubicBezTo>
                    <a:pt x="267" y="623"/>
                    <a:pt x="267" y="623"/>
                    <a:pt x="267" y="623"/>
                  </a:cubicBezTo>
                  <a:cubicBezTo>
                    <a:pt x="268" y="621"/>
                    <a:pt x="270" y="620"/>
                    <a:pt x="270" y="618"/>
                  </a:cubicBezTo>
                  <a:cubicBezTo>
                    <a:pt x="279" y="601"/>
                    <a:pt x="279" y="601"/>
                    <a:pt x="279" y="601"/>
                  </a:cubicBezTo>
                  <a:cubicBezTo>
                    <a:pt x="243" y="492"/>
                    <a:pt x="257" y="367"/>
                    <a:pt x="329" y="265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2252" y="1934"/>
              <a:ext cx="50" cy="30"/>
            </a:xfrm>
            <a:custGeom>
              <a:avLst/>
              <a:gdLst>
                <a:gd name="T0" fmla="*/ 3 w 105"/>
                <a:gd name="T1" fmla="*/ 54 h 62"/>
                <a:gd name="T2" fmla="*/ 18 w 105"/>
                <a:gd name="T3" fmla="*/ 49 h 62"/>
                <a:gd name="T4" fmla="*/ 27 w 105"/>
                <a:gd name="T5" fmla="*/ 36 h 62"/>
                <a:gd name="T6" fmla="*/ 84 w 105"/>
                <a:gd name="T7" fmla="*/ 61 h 62"/>
                <a:gd name="T8" fmla="*/ 92 w 105"/>
                <a:gd name="T9" fmla="*/ 62 h 62"/>
                <a:gd name="T10" fmla="*/ 101 w 105"/>
                <a:gd name="T11" fmla="*/ 56 h 62"/>
                <a:gd name="T12" fmla="*/ 99 w 105"/>
                <a:gd name="T13" fmla="*/ 38 h 62"/>
                <a:gd name="T14" fmla="*/ 58 w 105"/>
                <a:gd name="T15" fmla="*/ 0 h 62"/>
                <a:gd name="T16" fmla="*/ 0 w 105"/>
                <a:gd name="T17" fmla="*/ 53 h 62"/>
                <a:gd name="T18" fmla="*/ 3 w 105"/>
                <a:gd name="T19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62">
                  <a:moveTo>
                    <a:pt x="3" y="54"/>
                  </a:moveTo>
                  <a:cubicBezTo>
                    <a:pt x="9" y="56"/>
                    <a:pt x="15" y="53"/>
                    <a:pt x="18" y="4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6" y="62"/>
                    <a:pt x="89" y="62"/>
                    <a:pt x="92" y="62"/>
                  </a:cubicBezTo>
                  <a:cubicBezTo>
                    <a:pt x="96" y="61"/>
                    <a:pt x="99" y="59"/>
                    <a:pt x="101" y="56"/>
                  </a:cubicBezTo>
                  <a:cubicBezTo>
                    <a:pt x="105" y="50"/>
                    <a:pt x="104" y="43"/>
                    <a:pt x="99" y="3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1" y="20"/>
                    <a:pt x="21" y="38"/>
                    <a:pt x="0" y="53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2285" y="1914"/>
              <a:ext cx="17" cy="22"/>
            </a:xfrm>
            <a:custGeom>
              <a:avLst/>
              <a:gdLst>
                <a:gd name="T0" fmla="*/ 4 w 37"/>
                <a:gd name="T1" fmla="*/ 26 h 47"/>
                <a:gd name="T2" fmla="*/ 3 w 37"/>
                <a:gd name="T3" fmla="*/ 29 h 47"/>
                <a:gd name="T4" fmla="*/ 12 w 37"/>
                <a:gd name="T5" fmla="*/ 46 h 47"/>
                <a:gd name="T6" fmla="*/ 19 w 37"/>
                <a:gd name="T7" fmla="*/ 47 h 47"/>
                <a:gd name="T8" fmla="*/ 29 w 37"/>
                <a:gd name="T9" fmla="*/ 37 h 47"/>
                <a:gd name="T10" fmla="*/ 35 w 37"/>
                <a:gd name="T11" fmla="*/ 20 h 47"/>
                <a:gd name="T12" fmla="*/ 29 w 37"/>
                <a:gd name="T13" fmla="*/ 4 h 47"/>
                <a:gd name="T14" fmla="*/ 23 w 37"/>
                <a:gd name="T15" fmla="*/ 0 h 47"/>
                <a:gd name="T16" fmla="*/ 18 w 37"/>
                <a:gd name="T17" fmla="*/ 8 h 47"/>
                <a:gd name="T18" fmla="*/ 4 w 37"/>
                <a:gd name="T19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47">
                  <a:moveTo>
                    <a:pt x="4" y="26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0" y="36"/>
                    <a:pt x="4" y="44"/>
                    <a:pt x="12" y="46"/>
                  </a:cubicBezTo>
                  <a:cubicBezTo>
                    <a:pt x="14" y="47"/>
                    <a:pt x="16" y="47"/>
                    <a:pt x="19" y="47"/>
                  </a:cubicBezTo>
                  <a:cubicBezTo>
                    <a:pt x="24" y="46"/>
                    <a:pt x="28" y="43"/>
                    <a:pt x="29" y="37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7" y="14"/>
                    <a:pt x="35" y="7"/>
                    <a:pt x="29" y="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3"/>
                    <a:pt x="19" y="5"/>
                    <a:pt x="18" y="8"/>
                  </a:cubicBezTo>
                  <a:cubicBezTo>
                    <a:pt x="13" y="14"/>
                    <a:pt x="8" y="20"/>
                    <a:pt x="4" y="26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2299" y="1922"/>
              <a:ext cx="40" cy="28"/>
            </a:xfrm>
            <a:custGeom>
              <a:avLst/>
              <a:gdLst>
                <a:gd name="T0" fmla="*/ 10 w 85"/>
                <a:gd name="T1" fmla="*/ 28 h 59"/>
                <a:gd name="T2" fmla="*/ 63 w 85"/>
                <a:gd name="T3" fmla="*/ 57 h 59"/>
                <a:gd name="T4" fmla="*/ 72 w 85"/>
                <a:gd name="T5" fmla="*/ 58 h 59"/>
                <a:gd name="T6" fmla="*/ 82 w 85"/>
                <a:gd name="T7" fmla="*/ 51 h 59"/>
                <a:gd name="T8" fmla="*/ 76 w 85"/>
                <a:gd name="T9" fmla="*/ 32 h 59"/>
                <a:gd name="T10" fmla="*/ 23 w 85"/>
                <a:gd name="T11" fmla="*/ 4 h 59"/>
                <a:gd name="T12" fmla="*/ 4 w 85"/>
                <a:gd name="T13" fmla="*/ 9 h 59"/>
                <a:gd name="T14" fmla="*/ 10 w 85"/>
                <a:gd name="T15" fmla="*/ 2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59">
                  <a:moveTo>
                    <a:pt x="10" y="28"/>
                  </a:moveTo>
                  <a:cubicBezTo>
                    <a:pt x="63" y="57"/>
                    <a:pt x="63" y="57"/>
                    <a:pt x="63" y="57"/>
                  </a:cubicBezTo>
                  <a:cubicBezTo>
                    <a:pt x="66" y="58"/>
                    <a:pt x="69" y="59"/>
                    <a:pt x="72" y="58"/>
                  </a:cubicBezTo>
                  <a:cubicBezTo>
                    <a:pt x="76" y="57"/>
                    <a:pt x="80" y="55"/>
                    <a:pt x="82" y="51"/>
                  </a:cubicBezTo>
                  <a:cubicBezTo>
                    <a:pt x="85" y="44"/>
                    <a:pt x="83" y="36"/>
                    <a:pt x="76" y="3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6" y="0"/>
                    <a:pt x="8" y="3"/>
                    <a:pt x="4" y="9"/>
                  </a:cubicBezTo>
                  <a:cubicBezTo>
                    <a:pt x="0" y="16"/>
                    <a:pt x="3" y="25"/>
                    <a:pt x="10" y="28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2124" y="1964"/>
              <a:ext cx="183" cy="143"/>
            </a:xfrm>
            <a:custGeom>
              <a:avLst/>
              <a:gdLst>
                <a:gd name="T0" fmla="*/ 265 w 388"/>
                <a:gd name="T1" fmla="*/ 303 h 304"/>
                <a:gd name="T2" fmla="*/ 269 w 388"/>
                <a:gd name="T3" fmla="*/ 301 h 304"/>
                <a:gd name="T4" fmla="*/ 312 w 388"/>
                <a:gd name="T5" fmla="*/ 279 h 304"/>
                <a:gd name="T6" fmla="*/ 317 w 388"/>
                <a:gd name="T7" fmla="*/ 275 h 304"/>
                <a:gd name="T8" fmla="*/ 358 w 388"/>
                <a:gd name="T9" fmla="*/ 225 h 304"/>
                <a:gd name="T10" fmla="*/ 361 w 388"/>
                <a:gd name="T11" fmla="*/ 220 h 304"/>
                <a:gd name="T12" fmla="*/ 386 w 388"/>
                <a:gd name="T13" fmla="*/ 137 h 304"/>
                <a:gd name="T14" fmla="*/ 383 w 388"/>
                <a:gd name="T15" fmla="*/ 123 h 304"/>
                <a:gd name="T16" fmla="*/ 336 w 388"/>
                <a:gd name="T17" fmla="*/ 73 h 304"/>
                <a:gd name="T18" fmla="*/ 318 w 388"/>
                <a:gd name="T19" fmla="*/ 26 h 304"/>
                <a:gd name="T20" fmla="*/ 312 w 388"/>
                <a:gd name="T21" fmla="*/ 19 h 304"/>
                <a:gd name="T22" fmla="*/ 285 w 388"/>
                <a:gd name="T23" fmla="*/ 2 h 304"/>
                <a:gd name="T24" fmla="*/ 273 w 388"/>
                <a:gd name="T25" fmla="*/ 1 h 304"/>
                <a:gd name="T26" fmla="*/ 265 w 388"/>
                <a:gd name="T27" fmla="*/ 10 h 304"/>
                <a:gd name="T28" fmla="*/ 252 w 388"/>
                <a:gd name="T29" fmla="*/ 44 h 304"/>
                <a:gd name="T30" fmla="*/ 233 w 388"/>
                <a:gd name="T31" fmla="*/ 42 h 304"/>
                <a:gd name="T32" fmla="*/ 234 w 388"/>
                <a:gd name="T33" fmla="*/ 31 h 304"/>
                <a:gd name="T34" fmla="*/ 230 w 388"/>
                <a:gd name="T35" fmla="*/ 20 h 304"/>
                <a:gd name="T36" fmla="*/ 229 w 388"/>
                <a:gd name="T37" fmla="*/ 18 h 304"/>
                <a:gd name="T38" fmla="*/ 151 w 388"/>
                <a:gd name="T39" fmla="*/ 50 h 304"/>
                <a:gd name="T40" fmla="*/ 150 w 388"/>
                <a:gd name="T41" fmla="*/ 52 h 304"/>
                <a:gd name="T42" fmla="*/ 146 w 388"/>
                <a:gd name="T43" fmla="*/ 51 h 304"/>
                <a:gd name="T44" fmla="*/ 115 w 388"/>
                <a:gd name="T45" fmla="*/ 58 h 304"/>
                <a:gd name="T46" fmla="*/ 77 w 388"/>
                <a:gd name="T47" fmla="*/ 100 h 304"/>
                <a:gd name="T48" fmla="*/ 75 w 388"/>
                <a:gd name="T49" fmla="*/ 102 h 304"/>
                <a:gd name="T50" fmla="*/ 62 w 388"/>
                <a:gd name="T51" fmla="*/ 123 h 304"/>
                <a:gd name="T52" fmla="*/ 8 w 388"/>
                <a:gd name="T53" fmla="*/ 147 h 304"/>
                <a:gd name="T54" fmla="*/ 0 w 388"/>
                <a:gd name="T55" fmla="*/ 161 h 304"/>
                <a:gd name="T56" fmla="*/ 12 w 388"/>
                <a:gd name="T57" fmla="*/ 266 h 304"/>
                <a:gd name="T58" fmla="*/ 6 w 388"/>
                <a:gd name="T59" fmla="*/ 285 h 304"/>
                <a:gd name="T60" fmla="*/ 10 w 388"/>
                <a:gd name="T61" fmla="*/ 299 h 304"/>
                <a:gd name="T62" fmla="*/ 23 w 388"/>
                <a:gd name="T63" fmla="*/ 303 h 304"/>
                <a:gd name="T64" fmla="*/ 90 w 388"/>
                <a:gd name="T65" fmla="*/ 287 h 304"/>
                <a:gd name="T66" fmla="*/ 95 w 388"/>
                <a:gd name="T67" fmla="*/ 285 h 304"/>
                <a:gd name="T68" fmla="*/ 157 w 388"/>
                <a:gd name="T69" fmla="*/ 238 h 304"/>
                <a:gd name="T70" fmla="*/ 194 w 388"/>
                <a:gd name="T71" fmla="*/ 259 h 304"/>
                <a:gd name="T72" fmla="*/ 216 w 388"/>
                <a:gd name="T73" fmla="*/ 282 h 304"/>
                <a:gd name="T74" fmla="*/ 259 w 388"/>
                <a:gd name="T75" fmla="*/ 303 h 304"/>
                <a:gd name="T76" fmla="*/ 265 w 388"/>
                <a:gd name="T77" fmla="*/ 30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304">
                  <a:moveTo>
                    <a:pt x="265" y="303"/>
                  </a:moveTo>
                  <a:cubicBezTo>
                    <a:pt x="266" y="303"/>
                    <a:pt x="268" y="302"/>
                    <a:pt x="269" y="301"/>
                  </a:cubicBezTo>
                  <a:cubicBezTo>
                    <a:pt x="312" y="279"/>
                    <a:pt x="312" y="279"/>
                    <a:pt x="312" y="279"/>
                  </a:cubicBezTo>
                  <a:cubicBezTo>
                    <a:pt x="314" y="278"/>
                    <a:pt x="315" y="277"/>
                    <a:pt x="317" y="275"/>
                  </a:cubicBezTo>
                  <a:cubicBezTo>
                    <a:pt x="358" y="225"/>
                    <a:pt x="358" y="225"/>
                    <a:pt x="358" y="225"/>
                  </a:cubicBezTo>
                  <a:cubicBezTo>
                    <a:pt x="360" y="224"/>
                    <a:pt x="361" y="222"/>
                    <a:pt x="361" y="220"/>
                  </a:cubicBezTo>
                  <a:cubicBezTo>
                    <a:pt x="386" y="137"/>
                    <a:pt x="386" y="137"/>
                    <a:pt x="386" y="137"/>
                  </a:cubicBezTo>
                  <a:cubicBezTo>
                    <a:pt x="388" y="132"/>
                    <a:pt x="386" y="127"/>
                    <a:pt x="383" y="12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318" y="26"/>
                    <a:pt x="318" y="26"/>
                    <a:pt x="318" y="26"/>
                  </a:cubicBezTo>
                  <a:cubicBezTo>
                    <a:pt x="316" y="23"/>
                    <a:pt x="314" y="20"/>
                    <a:pt x="312" y="19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2" y="0"/>
                    <a:pt x="277" y="0"/>
                    <a:pt x="273" y="1"/>
                  </a:cubicBezTo>
                  <a:cubicBezTo>
                    <a:pt x="269" y="2"/>
                    <a:pt x="266" y="6"/>
                    <a:pt x="265" y="10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33" y="42"/>
                    <a:pt x="233" y="42"/>
                    <a:pt x="233" y="4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7"/>
                    <a:pt x="233" y="23"/>
                    <a:pt x="230" y="20"/>
                  </a:cubicBezTo>
                  <a:cubicBezTo>
                    <a:pt x="230" y="19"/>
                    <a:pt x="229" y="18"/>
                    <a:pt x="229" y="18"/>
                  </a:cubicBezTo>
                  <a:cubicBezTo>
                    <a:pt x="204" y="31"/>
                    <a:pt x="178" y="42"/>
                    <a:pt x="151" y="50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36" y="54"/>
                    <a:pt x="126" y="56"/>
                    <a:pt x="115" y="58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76" y="100"/>
                    <a:pt x="76" y="101"/>
                    <a:pt x="75" y="102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3" y="150"/>
                    <a:pt x="0" y="155"/>
                    <a:pt x="0" y="161"/>
                  </a:cubicBezTo>
                  <a:cubicBezTo>
                    <a:pt x="12" y="266"/>
                    <a:pt x="12" y="266"/>
                    <a:pt x="12" y="266"/>
                  </a:cubicBezTo>
                  <a:cubicBezTo>
                    <a:pt x="6" y="285"/>
                    <a:pt x="6" y="285"/>
                    <a:pt x="6" y="285"/>
                  </a:cubicBezTo>
                  <a:cubicBezTo>
                    <a:pt x="5" y="290"/>
                    <a:pt x="6" y="295"/>
                    <a:pt x="10" y="299"/>
                  </a:cubicBezTo>
                  <a:cubicBezTo>
                    <a:pt x="13" y="302"/>
                    <a:pt x="18" y="304"/>
                    <a:pt x="23" y="303"/>
                  </a:cubicBezTo>
                  <a:cubicBezTo>
                    <a:pt x="90" y="287"/>
                    <a:pt x="90" y="287"/>
                    <a:pt x="90" y="287"/>
                  </a:cubicBezTo>
                  <a:cubicBezTo>
                    <a:pt x="92" y="287"/>
                    <a:pt x="93" y="286"/>
                    <a:pt x="95" y="285"/>
                  </a:cubicBezTo>
                  <a:cubicBezTo>
                    <a:pt x="157" y="238"/>
                    <a:pt x="157" y="238"/>
                    <a:pt x="157" y="238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203" y="268"/>
                    <a:pt x="213" y="278"/>
                    <a:pt x="216" y="282"/>
                  </a:cubicBezTo>
                  <a:cubicBezTo>
                    <a:pt x="218" y="292"/>
                    <a:pt x="230" y="296"/>
                    <a:pt x="259" y="303"/>
                  </a:cubicBezTo>
                  <a:cubicBezTo>
                    <a:pt x="261" y="303"/>
                    <a:pt x="263" y="303"/>
                    <a:pt x="265" y="303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2238" y="2107"/>
              <a:ext cx="26" cy="25"/>
            </a:xfrm>
            <a:custGeom>
              <a:avLst/>
              <a:gdLst>
                <a:gd name="T0" fmla="*/ 52 w 54"/>
                <a:gd name="T1" fmla="*/ 7 h 52"/>
                <a:gd name="T2" fmla="*/ 38 w 54"/>
                <a:gd name="T3" fmla="*/ 0 h 52"/>
                <a:gd name="T4" fmla="*/ 17 w 54"/>
                <a:gd name="T5" fmla="*/ 1 h 52"/>
                <a:gd name="T6" fmla="*/ 4 w 54"/>
                <a:gd name="T7" fmla="*/ 6 h 52"/>
                <a:gd name="T8" fmla="*/ 1 w 54"/>
                <a:gd name="T9" fmla="*/ 20 h 52"/>
                <a:gd name="T10" fmla="*/ 10 w 54"/>
                <a:gd name="T11" fmla="*/ 43 h 52"/>
                <a:gd name="T12" fmla="*/ 21 w 54"/>
                <a:gd name="T13" fmla="*/ 52 h 52"/>
                <a:gd name="T14" fmla="*/ 25 w 54"/>
                <a:gd name="T15" fmla="*/ 52 h 52"/>
                <a:gd name="T16" fmla="*/ 34 w 54"/>
                <a:gd name="T17" fmla="*/ 46 h 52"/>
                <a:gd name="T18" fmla="*/ 51 w 54"/>
                <a:gd name="T19" fmla="*/ 22 h 52"/>
                <a:gd name="T20" fmla="*/ 52 w 54"/>
                <a:gd name="T21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2">
                  <a:moveTo>
                    <a:pt x="52" y="7"/>
                  </a:moveTo>
                  <a:cubicBezTo>
                    <a:pt x="49" y="2"/>
                    <a:pt x="44" y="0"/>
                    <a:pt x="38" y="0"/>
                  </a:cubicBezTo>
                  <a:cubicBezTo>
                    <a:pt x="30" y="1"/>
                    <a:pt x="20" y="1"/>
                    <a:pt x="17" y="1"/>
                  </a:cubicBezTo>
                  <a:cubicBezTo>
                    <a:pt x="12" y="0"/>
                    <a:pt x="7" y="2"/>
                    <a:pt x="4" y="6"/>
                  </a:cubicBezTo>
                  <a:cubicBezTo>
                    <a:pt x="1" y="10"/>
                    <a:pt x="0" y="15"/>
                    <a:pt x="1" y="20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8"/>
                    <a:pt x="16" y="51"/>
                    <a:pt x="21" y="52"/>
                  </a:cubicBezTo>
                  <a:cubicBezTo>
                    <a:pt x="22" y="52"/>
                    <a:pt x="24" y="52"/>
                    <a:pt x="25" y="52"/>
                  </a:cubicBezTo>
                  <a:cubicBezTo>
                    <a:pt x="29" y="51"/>
                    <a:pt x="32" y="49"/>
                    <a:pt x="34" y="46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4" y="18"/>
                    <a:pt x="54" y="12"/>
                    <a:pt x="52" y="7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2361" y="2057"/>
              <a:ext cx="32" cy="42"/>
            </a:xfrm>
            <a:custGeom>
              <a:avLst/>
              <a:gdLst>
                <a:gd name="T0" fmla="*/ 66 w 68"/>
                <a:gd name="T1" fmla="*/ 30 h 90"/>
                <a:gd name="T2" fmla="*/ 52 w 68"/>
                <a:gd name="T3" fmla="*/ 22 h 90"/>
                <a:gd name="T4" fmla="*/ 45 w 68"/>
                <a:gd name="T5" fmla="*/ 8 h 90"/>
                <a:gd name="T6" fmla="*/ 31 w 68"/>
                <a:gd name="T7" fmla="*/ 0 h 90"/>
                <a:gd name="T8" fmla="*/ 19 w 68"/>
                <a:gd name="T9" fmla="*/ 10 h 90"/>
                <a:gd name="T10" fmla="*/ 1 w 68"/>
                <a:gd name="T11" fmla="*/ 72 h 90"/>
                <a:gd name="T12" fmla="*/ 8 w 68"/>
                <a:gd name="T13" fmla="*/ 88 h 90"/>
                <a:gd name="T14" fmla="*/ 17 w 68"/>
                <a:gd name="T15" fmla="*/ 89 h 90"/>
                <a:gd name="T16" fmla="*/ 25 w 68"/>
                <a:gd name="T17" fmla="*/ 85 h 90"/>
                <a:gd name="T18" fmla="*/ 63 w 68"/>
                <a:gd name="T19" fmla="*/ 46 h 90"/>
                <a:gd name="T20" fmla="*/ 66 w 68"/>
                <a:gd name="T21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90">
                  <a:moveTo>
                    <a:pt x="66" y="30"/>
                  </a:moveTo>
                  <a:cubicBezTo>
                    <a:pt x="63" y="25"/>
                    <a:pt x="57" y="22"/>
                    <a:pt x="52" y="22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3" y="3"/>
                    <a:pt x="37" y="0"/>
                    <a:pt x="31" y="0"/>
                  </a:cubicBezTo>
                  <a:cubicBezTo>
                    <a:pt x="25" y="1"/>
                    <a:pt x="20" y="5"/>
                    <a:pt x="19" y="10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8"/>
                    <a:pt x="2" y="84"/>
                    <a:pt x="8" y="88"/>
                  </a:cubicBezTo>
                  <a:cubicBezTo>
                    <a:pt x="11" y="89"/>
                    <a:pt x="14" y="90"/>
                    <a:pt x="17" y="89"/>
                  </a:cubicBezTo>
                  <a:cubicBezTo>
                    <a:pt x="20" y="89"/>
                    <a:pt x="23" y="88"/>
                    <a:pt x="25" y="85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7" y="42"/>
                    <a:pt x="68" y="35"/>
                    <a:pt x="66" y="30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307" y="2091"/>
              <a:ext cx="54" cy="48"/>
            </a:xfrm>
            <a:custGeom>
              <a:avLst/>
              <a:gdLst>
                <a:gd name="T0" fmla="*/ 112 w 116"/>
                <a:gd name="T1" fmla="*/ 22 h 101"/>
                <a:gd name="T2" fmla="*/ 105 w 116"/>
                <a:gd name="T3" fmla="*/ 8 h 101"/>
                <a:gd name="T4" fmla="*/ 95 w 116"/>
                <a:gd name="T5" fmla="*/ 0 h 101"/>
                <a:gd name="T6" fmla="*/ 83 w 116"/>
                <a:gd name="T7" fmla="*/ 4 h 101"/>
                <a:gd name="T8" fmla="*/ 6 w 116"/>
                <a:gd name="T9" fmla="*/ 77 h 101"/>
                <a:gd name="T10" fmla="*/ 4 w 116"/>
                <a:gd name="T11" fmla="*/ 96 h 101"/>
                <a:gd name="T12" fmla="*/ 18 w 116"/>
                <a:gd name="T13" fmla="*/ 101 h 101"/>
                <a:gd name="T14" fmla="*/ 23 w 116"/>
                <a:gd name="T15" fmla="*/ 98 h 101"/>
                <a:gd name="T16" fmla="*/ 108 w 116"/>
                <a:gd name="T17" fmla="*/ 40 h 101"/>
                <a:gd name="T18" fmla="*/ 112 w 116"/>
                <a:gd name="T19" fmla="*/ 2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1">
                  <a:moveTo>
                    <a:pt x="112" y="22"/>
                  </a:moveTo>
                  <a:cubicBezTo>
                    <a:pt x="105" y="8"/>
                    <a:pt x="105" y="8"/>
                    <a:pt x="105" y="8"/>
                  </a:cubicBezTo>
                  <a:cubicBezTo>
                    <a:pt x="103" y="4"/>
                    <a:pt x="99" y="1"/>
                    <a:pt x="95" y="0"/>
                  </a:cubicBezTo>
                  <a:cubicBezTo>
                    <a:pt x="91" y="0"/>
                    <a:pt x="86" y="1"/>
                    <a:pt x="83" y="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0" y="82"/>
                    <a:pt x="0" y="90"/>
                    <a:pt x="4" y="96"/>
                  </a:cubicBezTo>
                  <a:cubicBezTo>
                    <a:pt x="8" y="100"/>
                    <a:pt x="13" y="101"/>
                    <a:pt x="18" y="101"/>
                  </a:cubicBezTo>
                  <a:cubicBezTo>
                    <a:pt x="20" y="100"/>
                    <a:pt x="21" y="99"/>
                    <a:pt x="23" y="98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14" y="36"/>
                    <a:pt x="116" y="28"/>
                    <a:pt x="112" y="22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2339" y="1982"/>
              <a:ext cx="23" cy="19"/>
            </a:xfrm>
            <a:custGeom>
              <a:avLst/>
              <a:gdLst>
                <a:gd name="T0" fmla="*/ 41 w 49"/>
                <a:gd name="T1" fmla="*/ 16 h 42"/>
                <a:gd name="T2" fmla="*/ 23 w 49"/>
                <a:gd name="T3" fmla="*/ 4 h 42"/>
                <a:gd name="T4" fmla="*/ 4 w 49"/>
                <a:gd name="T5" fmla="*/ 8 h 42"/>
                <a:gd name="T6" fmla="*/ 8 w 49"/>
                <a:gd name="T7" fmla="*/ 28 h 42"/>
                <a:gd name="T8" fmla="*/ 26 w 49"/>
                <a:gd name="T9" fmla="*/ 39 h 42"/>
                <a:gd name="T10" fmla="*/ 36 w 49"/>
                <a:gd name="T11" fmla="*/ 41 h 42"/>
                <a:gd name="T12" fmla="*/ 45 w 49"/>
                <a:gd name="T13" fmla="*/ 35 h 42"/>
                <a:gd name="T14" fmla="*/ 41 w 49"/>
                <a:gd name="T15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2">
                  <a:moveTo>
                    <a:pt x="41" y="16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17" y="0"/>
                    <a:pt x="8" y="2"/>
                    <a:pt x="4" y="8"/>
                  </a:cubicBezTo>
                  <a:cubicBezTo>
                    <a:pt x="0" y="15"/>
                    <a:pt x="1" y="23"/>
                    <a:pt x="8" y="2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9" y="41"/>
                    <a:pt x="32" y="42"/>
                    <a:pt x="36" y="41"/>
                  </a:cubicBezTo>
                  <a:cubicBezTo>
                    <a:pt x="39" y="41"/>
                    <a:pt x="43" y="39"/>
                    <a:pt x="45" y="35"/>
                  </a:cubicBezTo>
                  <a:cubicBezTo>
                    <a:pt x="49" y="29"/>
                    <a:pt x="47" y="20"/>
                    <a:pt x="41" y="16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2156" y="1643"/>
              <a:ext cx="5" cy="6"/>
            </a:xfrm>
            <a:custGeom>
              <a:avLst/>
              <a:gdLst>
                <a:gd name="T0" fmla="*/ 5 w 5"/>
                <a:gd name="T1" fmla="*/ 6 h 6"/>
                <a:gd name="T2" fmla="*/ 0 w 5"/>
                <a:gd name="T3" fmla="*/ 0 h 6"/>
                <a:gd name="T4" fmla="*/ 0 w 5"/>
                <a:gd name="T5" fmla="*/ 5 h 6"/>
                <a:gd name="T6" fmla="*/ 5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2142" y="1853"/>
              <a:ext cx="1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959" y="1637"/>
              <a:ext cx="190" cy="297"/>
            </a:xfrm>
            <a:custGeom>
              <a:avLst/>
              <a:gdLst>
                <a:gd name="T0" fmla="*/ 86 w 403"/>
                <a:gd name="T1" fmla="*/ 456 h 631"/>
                <a:gd name="T2" fmla="*/ 102 w 403"/>
                <a:gd name="T3" fmla="*/ 477 h 631"/>
                <a:gd name="T4" fmla="*/ 103 w 403"/>
                <a:gd name="T5" fmla="*/ 478 h 631"/>
                <a:gd name="T6" fmla="*/ 121 w 403"/>
                <a:gd name="T7" fmla="*/ 499 h 631"/>
                <a:gd name="T8" fmla="*/ 137 w 403"/>
                <a:gd name="T9" fmla="*/ 503 h 631"/>
                <a:gd name="T10" fmla="*/ 140 w 403"/>
                <a:gd name="T11" fmla="*/ 502 h 631"/>
                <a:gd name="T12" fmla="*/ 167 w 403"/>
                <a:gd name="T13" fmla="*/ 552 h 631"/>
                <a:gd name="T14" fmla="*/ 182 w 403"/>
                <a:gd name="T15" fmla="*/ 589 h 631"/>
                <a:gd name="T16" fmla="*/ 187 w 403"/>
                <a:gd name="T17" fmla="*/ 595 h 631"/>
                <a:gd name="T18" fmla="*/ 232 w 403"/>
                <a:gd name="T19" fmla="*/ 628 h 631"/>
                <a:gd name="T20" fmla="*/ 243 w 403"/>
                <a:gd name="T21" fmla="*/ 631 h 631"/>
                <a:gd name="T22" fmla="*/ 243 w 403"/>
                <a:gd name="T23" fmla="*/ 631 h 631"/>
                <a:gd name="T24" fmla="*/ 255 w 403"/>
                <a:gd name="T25" fmla="*/ 615 h 631"/>
                <a:gd name="T26" fmla="*/ 252 w 403"/>
                <a:gd name="T27" fmla="*/ 609 h 631"/>
                <a:gd name="T28" fmla="*/ 230 w 403"/>
                <a:gd name="T29" fmla="*/ 570 h 631"/>
                <a:gd name="T30" fmla="*/ 217 w 403"/>
                <a:gd name="T31" fmla="*/ 538 h 631"/>
                <a:gd name="T32" fmla="*/ 239 w 403"/>
                <a:gd name="T33" fmla="*/ 548 h 631"/>
                <a:gd name="T34" fmla="*/ 253 w 403"/>
                <a:gd name="T35" fmla="*/ 547 h 631"/>
                <a:gd name="T36" fmla="*/ 279 w 403"/>
                <a:gd name="T37" fmla="*/ 509 h 631"/>
                <a:gd name="T38" fmla="*/ 266 w 403"/>
                <a:gd name="T39" fmla="*/ 471 h 631"/>
                <a:gd name="T40" fmla="*/ 258 w 403"/>
                <a:gd name="T41" fmla="*/ 464 h 631"/>
                <a:gd name="T42" fmla="*/ 233 w 403"/>
                <a:gd name="T43" fmla="*/ 454 h 631"/>
                <a:gd name="T44" fmla="*/ 231 w 403"/>
                <a:gd name="T45" fmla="*/ 445 h 631"/>
                <a:gd name="T46" fmla="*/ 256 w 403"/>
                <a:gd name="T47" fmla="*/ 438 h 631"/>
                <a:gd name="T48" fmla="*/ 260 w 403"/>
                <a:gd name="T49" fmla="*/ 436 h 631"/>
                <a:gd name="T50" fmla="*/ 332 w 403"/>
                <a:gd name="T51" fmla="*/ 384 h 631"/>
                <a:gd name="T52" fmla="*/ 338 w 403"/>
                <a:gd name="T53" fmla="*/ 373 h 631"/>
                <a:gd name="T54" fmla="*/ 338 w 403"/>
                <a:gd name="T55" fmla="*/ 314 h 631"/>
                <a:gd name="T56" fmla="*/ 333 w 403"/>
                <a:gd name="T57" fmla="*/ 303 h 631"/>
                <a:gd name="T58" fmla="*/ 295 w 403"/>
                <a:gd name="T59" fmla="*/ 271 h 631"/>
                <a:gd name="T60" fmla="*/ 296 w 403"/>
                <a:gd name="T61" fmla="*/ 256 h 631"/>
                <a:gd name="T62" fmla="*/ 293 w 403"/>
                <a:gd name="T63" fmla="*/ 245 h 631"/>
                <a:gd name="T64" fmla="*/ 283 w 403"/>
                <a:gd name="T65" fmla="*/ 240 h 631"/>
                <a:gd name="T66" fmla="*/ 259 w 403"/>
                <a:gd name="T67" fmla="*/ 239 h 631"/>
                <a:gd name="T68" fmla="*/ 260 w 403"/>
                <a:gd name="T69" fmla="*/ 236 h 631"/>
                <a:gd name="T70" fmla="*/ 290 w 403"/>
                <a:gd name="T71" fmla="*/ 232 h 631"/>
                <a:gd name="T72" fmla="*/ 302 w 403"/>
                <a:gd name="T73" fmla="*/ 243 h 631"/>
                <a:gd name="T74" fmla="*/ 303 w 403"/>
                <a:gd name="T75" fmla="*/ 244 h 631"/>
                <a:gd name="T76" fmla="*/ 345 w 403"/>
                <a:gd name="T77" fmla="*/ 274 h 631"/>
                <a:gd name="T78" fmla="*/ 356 w 403"/>
                <a:gd name="T79" fmla="*/ 276 h 631"/>
                <a:gd name="T80" fmla="*/ 365 w 403"/>
                <a:gd name="T81" fmla="*/ 268 h 631"/>
                <a:gd name="T82" fmla="*/ 379 w 403"/>
                <a:gd name="T83" fmla="*/ 242 h 631"/>
                <a:gd name="T84" fmla="*/ 373 w 403"/>
                <a:gd name="T85" fmla="*/ 223 h 631"/>
                <a:gd name="T86" fmla="*/ 347 w 403"/>
                <a:gd name="T87" fmla="*/ 209 h 631"/>
                <a:gd name="T88" fmla="*/ 355 w 403"/>
                <a:gd name="T89" fmla="*/ 178 h 631"/>
                <a:gd name="T90" fmla="*/ 355 w 403"/>
                <a:gd name="T91" fmla="*/ 176 h 631"/>
                <a:gd name="T92" fmla="*/ 358 w 403"/>
                <a:gd name="T93" fmla="*/ 142 h 631"/>
                <a:gd name="T94" fmla="*/ 389 w 403"/>
                <a:gd name="T95" fmla="*/ 140 h 631"/>
                <a:gd name="T96" fmla="*/ 402 w 403"/>
                <a:gd name="T97" fmla="*/ 129 h 631"/>
                <a:gd name="T98" fmla="*/ 396 w 403"/>
                <a:gd name="T99" fmla="*/ 114 h 631"/>
                <a:gd name="T100" fmla="*/ 322 w 403"/>
                <a:gd name="T101" fmla="*/ 68 h 631"/>
                <a:gd name="T102" fmla="*/ 315 w 403"/>
                <a:gd name="T103" fmla="*/ 66 h 631"/>
                <a:gd name="T104" fmla="*/ 267 w 403"/>
                <a:gd name="T105" fmla="*/ 63 h 631"/>
                <a:gd name="T106" fmla="*/ 278 w 403"/>
                <a:gd name="T107" fmla="*/ 38 h 631"/>
                <a:gd name="T108" fmla="*/ 345 w 403"/>
                <a:gd name="T109" fmla="*/ 26 h 631"/>
                <a:gd name="T110" fmla="*/ 356 w 403"/>
                <a:gd name="T111" fmla="*/ 16 h 631"/>
                <a:gd name="T112" fmla="*/ 354 w 403"/>
                <a:gd name="T113" fmla="*/ 4 h 631"/>
                <a:gd name="T114" fmla="*/ 377 w 403"/>
                <a:gd name="T115" fmla="*/ 0 h 631"/>
                <a:gd name="T116" fmla="*/ 86 w 403"/>
                <a:gd name="T117" fmla="*/ 162 h 631"/>
                <a:gd name="T118" fmla="*/ 36 w 403"/>
                <a:gd name="T119" fmla="*/ 498 h 631"/>
                <a:gd name="T120" fmla="*/ 56 w 403"/>
                <a:gd name="T121" fmla="*/ 461 h 631"/>
                <a:gd name="T122" fmla="*/ 86 w 403"/>
                <a:gd name="T123" fmla="*/ 456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3" h="631">
                  <a:moveTo>
                    <a:pt x="86" y="456"/>
                  </a:moveTo>
                  <a:cubicBezTo>
                    <a:pt x="102" y="477"/>
                    <a:pt x="102" y="477"/>
                    <a:pt x="102" y="477"/>
                  </a:cubicBezTo>
                  <a:cubicBezTo>
                    <a:pt x="102" y="478"/>
                    <a:pt x="103" y="478"/>
                    <a:pt x="103" y="478"/>
                  </a:cubicBezTo>
                  <a:cubicBezTo>
                    <a:pt x="121" y="499"/>
                    <a:pt x="121" y="499"/>
                    <a:pt x="121" y="499"/>
                  </a:cubicBezTo>
                  <a:cubicBezTo>
                    <a:pt x="125" y="504"/>
                    <a:pt x="132" y="506"/>
                    <a:pt x="137" y="503"/>
                  </a:cubicBezTo>
                  <a:cubicBezTo>
                    <a:pt x="140" y="502"/>
                    <a:pt x="140" y="502"/>
                    <a:pt x="140" y="502"/>
                  </a:cubicBezTo>
                  <a:cubicBezTo>
                    <a:pt x="167" y="552"/>
                    <a:pt x="167" y="552"/>
                    <a:pt x="167" y="552"/>
                  </a:cubicBezTo>
                  <a:cubicBezTo>
                    <a:pt x="182" y="589"/>
                    <a:pt x="182" y="589"/>
                    <a:pt x="182" y="589"/>
                  </a:cubicBezTo>
                  <a:cubicBezTo>
                    <a:pt x="183" y="591"/>
                    <a:pt x="185" y="593"/>
                    <a:pt x="187" y="595"/>
                  </a:cubicBezTo>
                  <a:cubicBezTo>
                    <a:pt x="232" y="628"/>
                    <a:pt x="232" y="628"/>
                    <a:pt x="232" y="628"/>
                  </a:cubicBezTo>
                  <a:cubicBezTo>
                    <a:pt x="236" y="631"/>
                    <a:pt x="239" y="631"/>
                    <a:pt x="243" y="631"/>
                  </a:cubicBezTo>
                  <a:cubicBezTo>
                    <a:pt x="243" y="631"/>
                    <a:pt x="243" y="631"/>
                    <a:pt x="243" y="631"/>
                  </a:cubicBezTo>
                  <a:cubicBezTo>
                    <a:pt x="251" y="629"/>
                    <a:pt x="256" y="622"/>
                    <a:pt x="255" y="615"/>
                  </a:cubicBezTo>
                  <a:cubicBezTo>
                    <a:pt x="254" y="612"/>
                    <a:pt x="253" y="611"/>
                    <a:pt x="252" y="609"/>
                  </a:cubicBezTo>
                  <a:cubicBezTo>
                    <a:pt x="230" y="570"/>
                    <a:pt x="230" y="570"/>
                    <a:pt x="230" y="570"/>
                  </a:cubicBezTo>
                  <a:cubicBezTo>
                    <a:pt x="217" y="538"/>
                    <a:pt x="217" y="538"/>
                    <a:pt x="217" y="538"/>
                  </a:cubicBezTo>
                  <a:cubicBezTo>
                    <a:pt x="239" y="548"/>
                    <a:pt x="239" y="548"/>
                    <a:pt x="239" y="548"/>
                  </a:cubicBezTo>
                  <a:cubicBezTo>
                    <a:pt x="244" y="550"/>
                    <a:pt x="249" y="549"/>
                    <a:pt x="253" y="547"/>
                  </a:cubicBezTo>
                  <a:cubicBezTo>
                    <a:pt x="264" y="540"/>
                    <a:pt x="282" y="525"/>
                    <a:pt x="279" y="509"/>
                  </a:cubicBezTo>
                  <a:cubicBezTo>
                    <a:pt x="277" y="498"/>
                    <a:pt x="268" y="476"/>
                    <a:pt x="266" y="471"/>
                  </a:cubicBezTo>
                  <a:cubicBezTo>
                    <a:pt x="264" y="468"/>
                    <a:pt x="261" y="465"/>
                    <a:pt x="258" y="464"/>
                  </a:cubicBezTo>
                  <a:cubicBezTo>
                    <a:pt x="233" y="454"/>
                    <a:pt x="233" y="454"/>
                    <a:pt x="233" y="454"/>
                  </a:cubicBezTo>
                  <a:cubicBezTo>
                    <a:pt x="231" y="445"/>
                    <a:pt x="231" y="445"/>
                    <a:pt x="231" y="445"/>
                  </a:cubicBezTo>
                  <a:cubicBezTo>
                    <a:pt x="256" y="438"/>
                    <a:pt x="256" y="438"/>
                    <a:pt x="256" y="438"/>
                  </a:cubicBezTo>
                  <a:cubicBezTo>
                    <a:pt x="257" y="437"/>
                    <a:pt x="259" y="436"/>
                    <a:pt x="260" y="436"/>
                  </a:cubicBezTo>
                  <a:cubicBezTo>
                    <a:pt x="332" y="384"/>
                    <a:pt x="332" y="384"/>
                    <a:pt x="332" y="384"/>
                  </a:cubicBezTo>
                  <a:cubicBezTo>
                    <a:pt x="336" y="382"/>
                    <a:pt x="338" y="377"/>
                    <a:pt x="338" y="373"/>
                  </a:cubicBezTo>
                  <a:cubicBezTo>
                    <a:pt x="338" y="314"/>
                    <a:pt x="338" y="314"/>
                    <a:pt x="338" y="314"/>
                  </a:cubicBezTo>
                  <a:cubicBezTo>
                    <a:pt x="337" y="310"/>
                    <a:pt x="336" y="306"/>
                    <a:pt x="333" y="303"/>
                  </a:cubicBezTo>
                  <a:cubicBezTo>
                    <a:pt x="295" y="271"/>
                    <a:pt x="295" y="271"/>
                    <a:pt x="295" y="271"/>
                  </a:cubicBezTo>
                  <a:cubicBezTo>
                    <a:pt x="296" y="256"/>
                    <a:pt x="296" y="256"/>
                    <a:pt x="296" y="256"/>
                  </a:cubicBezTo>
                  <a:cubicBezTo>
                    <a:pt x="297" y="252"/>
                    <a:pt x="296" y="248"/>
                    <a:pt x="293" y="245"/>
                  </a:cubicBezTo>
                  <a:cubicBezTo>
                    <a:pt x="291" y="242"/>
                    <a:pt x="287" y="241"/>
                    <a:pt x="283" y="240"/>
                  </a:cubicBezTo>
                  <a:cubicBezTo>
                    <a:pt x="259" y="239"/>
                    <a:pt x="259" y="239"/>
                    <a:pt x="259" y="239"/>
                  </a:cubicBezTo>
                  <a:cubicBezTo>
                    <a:pt x="260" y="236"/>
                    <a:pt x="260" y="236"/>
                    <a:pt x="260" y="236"/>
                  </a:cubicBezTo>
                  <a:cubicBezTo>
                    <a:pt x="290" y="232"/>
                    <a:pt x="290" y="232"/>
                    <a:pt x="290" y="232"/>
                  </a:cubicBezTo>
                  <a:cubicBezTo>
                    <a:pt x="302" y="243"/>
                    <a:pt x="302" y="243"/>
                    <a:pt x="302" y="243"/>
                  </a:cubicBezTo>
                  <a:cubicBezTo>
                    <a:pt x="302" y="244"/>
                    <a:pt x="303" y="244"/>
                    <a:pt x="303" y="244"/>
                  </a:cubicBezTo>
                  <a:cubicBezTo>
                    <a:pt x="345" y="274"/>
                    <a:pt x="345" y="274"/>
                    <a:pt x="345" y="274"/>
                  </a:cubicBezTo>
                  <a:cubicBezTo>
                    <a:pt x="348" y="276"/>
                    <a:pt x="352" y="277"/>
                    <a:pt x="356" y="276"/>
                  </a:cubicBezTo>
                  <a:cubicBezTo>
                    <a:pt x="360" y="275"/>
                    <a:pt x="364" y="272"/>
                    <a:pt x="365" y="268"/>
                  </a:cubicBezTo>
                  <a:cubicBezTo>
                    <a:pt x="379" y="242"/>
                    <a:pt x="379" y="242"/>
                    <a:pt x="379" y="242"/>
                  </a:cubicBezTo>
                  <a:cubicBezTo>
                    <a:pt x="382" y="235"/>
                    <a:pt x="380" y="227"/>
                    <a:pt x="373" y="223"/>
                  </a:cubicBezTo>
                  <a:cubicBezTo>
                    <a:pt x="347" y="209"/>
                    <a:pt x="347" y="209"/>
                    <a:pt x="347" y="209"/>
                  </a:cubicBezTo>
                  <a:cubicBezTo>
                    <a:pt x="355" y="178"/>
                    <a:pt x="355" y="178"/>
                    <a:pt x="355" y="178"/>
                  </a:cubicBezTo>
                  <a:cubicBezTo>
                    <a:pt x="355" y="178"/>
                    <a:pt x="355" y="177"/>
                    <a:pt x="355" y="176"/>
                  </a:cubicBezTo>
                  <a:cubicBezTo>
                    <a:pt x="358" y="142"/>
                    <a:pt x="358" y="142"/>
                    <a:pt x="358" y="142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95" y="139"/>
                    <a:pt x="400" y="135"/>
                    <a:pt x="402" y="129"/>
                  </a:cubicBezTo>
                  <a:cubicBezTo>
                    <a:pt x="403" y="123"/>
                    <a:pt x="401" y="117"/>
                    <a:pt x="396" y="114"/>
                  </a:cubicBezTo>
                  <a:cubicBezTo>
                    <a:pt x="322" y="68"/>
                    <a:pt x="322" y="68"/>
                    <a:pt x="322" y="68"/>
                  </a:cubicBezTo>
                  <a:cubicBezTo>
                    <a:pt x="320" y="67"/>
                    <a:pt x="318" y="66"/>
                    <a:pt x="315" y="66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78" y="38"/>
                    <a:pt x="278" y="38"/>
                    <a:pt x="278" y="38"/>
                  </a:cubicBezTo>
                  <a:cubicBezTo>
                    <a:pt x="345" y="26"/>
                    <a:pt x="345" y="26"/>
                    <a:pt x="345" y="26"/>
                  </a:cubicBezTo>
                  <a:cubicBezTo>
                    <a:pt x="351" y="25"/>
                    <a:pt x="355" y="21"/>
                    <a:pt x="356" y="16"/>
                  </a:cubicBezTo>
                  <a:cubicBezTo>
                    <a:pt x="358" y="12"/>
                    <a:pt x="357" y="7"/>
                    <a:pt x="354" y="4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264" y="6"/>
                    <a:pt x="155" y="62"/>
                    <a:pt x="86" y="162"/>
                  </a:cubicBezTo>
                  <a:cubicBezTo>
                    <a:pt x="14" y="264"/>
                    <a:pt x="0" y="389"/>
                    <a:pt x="36" y="498"/>
                  </a:cubicBezTo>
                  <a:cubicBezTo>
                    <a:pt x="56" y="461"/>
                    <a:pt x="56" y="461"/>
                    <a:pt x="56" y="461"/>
                  </a:cubicBezTo>
                  <a:lnTo>
                    <a:pt x="86" y="4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/>
            <p:cNvSpPr>
              <a:spLocks noEditPoints="1"/>
            </p:cNvSpPr>
            <p:nvPr/>
          </p:nvSpPr>
          <p:spPr bwMode="auto">
            <a:xfrm>
              <a:off x="2142" y="1637"/>
              <a:ext cx="42" cy="33"/>
            </a:xfrm>
            <a:custGeom>
              <a:avLst/>
              <a:gdLst>
                <a:gd name="T0" fmla="*/ 3 w 89"/>
                <a:gd name="T1" fmla="*/ 34 h 70"/>
                <a:gd name="T2" fmla="*/ 12 w 89"/>
                <a:gd name="T3" fmla="*/ 45 h 70"/>
                <a:gd name="T4" fmla="*/ 62 w 89"/>
                <a:gd name="T5" fmla="*/ 67 h 70"/>
                <a:gd name="T6" fmla="*/ 80 w 89"/>
                <a:gd name="T7" fmla="*/ 61 h 70"/>
                <a:gd name="T8" fmla="*/ 86 w 89"/>
                <a:gd name="T9" fmla="*/ 49 h 70"/>
                <a:gd name="T10" fmla="*/ 84 w 89"/>
                <a:gd name="T11" fmla="*/ 33 h 70"/>
                <a:gd name="T12" fmla="*/ 57 w 89"/>
                <a:gd name="T13" fmla="*/ 3 h 70"/>
                <a:gd name="T14" fmla="*/ 0 w 89"/>
                <a:gd name="T15" fmla="*/ 0 h 70"/>
                <a:gd name="T16" fmla="*/ 3 w 89"/>
                <a:gd name="T17" fmla="*/ 34 h 70"/>
                <a:gd name="T18" fmla="*/ 41 w 89"/>
                <a:gd name="T19" fmla="*/ 27 h 70"/>
                <a:gd name="T20" fmla="*/ 30 w 89"/>
                <a:gd name="T21" fmla="*/ 23 h 70"/>
                <a:gd name="T22" fmla="*/ 30 w 89"/>
                <a:gd name="T23" fmla="*/ 14 h 70"/>
                <a:gd name="T24" fmla="*/ 41 w 89"/>
                <a:gd name="T2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70">
                  <a:moveTo>
                    <a:pt x="3" y="34"/>
                  </a:moveTo>
                  <a:cubicBezTo>
                    <a:pt x="4" y="39"/>
                    <a:pt x="7" y="43"/>
                    <a:pt x="12" y="45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9" y="70"/>
                    <a:pt x="77" y="67"/>
                    <a:pt x="80" y="61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9" y="44"/>
                    <a:pt x="88" y="38"/>
                    <a:pt x="84" y="3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38" y="1"/>
                    <a:pt x="19" y="0"/>
                    <a:pt x="0" y="0"/>
                  </a:cubicBezTo>
                  <a:lnTo>
                    <a:pt x="3" y="34"/>
                  </a:lnTo>
                  <a:close/>
                  <a:moveTo>
                    <a:pt x="41" y="27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41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2145" y="1705"/>
              <a:ext cx="35" cy="27"/>
            </a:xfrm>
            <a:custGeom>
              <a:avLst/>
              <a:gdLst>
                <a:gd name="T0" fmla="*/ 73 w 74"/>
                <a:gd name="T1" fmla="*/ 19 h 56"/>
                <a:gd name="T2" fmla="*/ 61 w 74"/>
                <a:gd name="T3" fmla="*/ 8 h 56"/>
                <a:gd name="T4" fmla="*/ 17 w 74"/>
                <a:gd name="T5" fmla="*/ 1 h 56"/>
                <a:gd name="T6" fmla="*/ 3 w 74"/>
                <a:gd name="T7" fmla="*/ 7 h 56"/>
                <a:gd name="T8" fmla="*/ 2 w 74"/>
                <a:gd name="T9" fmla="*/ 22 h 56"/>
                <a:gd name="T10" fmla="*/ 16 w 74"/>
                <a:gd name="T11" fmla="*/ 48 h 56"/>
                <a:gd name="T12" fmla="*/ 25 w 74"/>
                <a:gd name="T13" fmla="*/ 55 h 56"/>
                <a:gd name="T14" fmla="*/ 31 w 74"/>
                <a:gd name="T15" fmla="*/ 55 h 56"/>
                <a:gd name="T16" fmla="*/ 36 w 74"/>
                <a:gd name="T17" fmla="*/ 53 h 56"/>
                <a:gd name="T18" fmla="*/ 67 w 74"/>
                <a:gd name="T19" fmla="*/ 33 h 56"/>
                <a:gd name="T20" fmla="*/ 73 w 74"/>
                <a:gd name="T21" fmla="*/ 1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56">
                  <a:moveTo>
                    <a:pt x="73" y="19"/>
                  </a:moveTo>
                  <a:cubicBezTo>
                    <a:pt x="71" y="13"/>
                    <a:pt x="67" y="9"/>
                    <a:pt x="61" y="8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1" y="0"/>
                    <a:pt x="6" y="3"/>
                    <a:pt x="3" y="7"/>
                  </a:cubicBezTo>
                  <a:cubicBezTo>
                    <a:pt x="0" y="11"/>
                    <a:pt x="0" y="17"/>
                    <a:pt x="2" y="22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8" y="52"/>
                    <a:pt x="21" y="54"/>
                    <a:pt x="25" y="55"/>
                  </a:cubicBezTo>
                  <a:cubicBezTo>
                    <a:pt x="27" y="56"/>
                    <a:pt x="29" y="56"/>
                    <a:pt x="31" y="55"/>
                  </a:cubicBezTo>
                  <a:cubicBezTo>
                    <a:pt x="33" y="55"/>
                    <a:pt x="35" y="54"/>
                    <a:pt x="36" y="5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1" y="30"/>
                    <a:pt x="74" y="24"/>
                    <a:pt x="73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2145" y="1730"/>
              <a:ext cx="44" cy="54"/>
            </a:xfrm>
            <a:custGeom>
              <a:avLst/>
              <a:gdLst>
                <a:gd name="T0" fmla="*/ 88 w 93"/>
                <a:gd name="T1" fmla="*/ 39 h 114"/>
                <a:gd name="T2" fmla="*/ 86 w 93"/>
                <a:gd name="T3" fmla="*/ 33 h 114"/>
                <a:gd name="T4" fmla="*/ 66 w 93"/>
                <a:gd name="T5" fmla="*/ 6 h 114"/>
                <a:gd name="T6" fmla="*/ 52 w 93"/>
                <a:gd name="T7" fmla="*/ 1 h 114"/>
                <a:gd name="T8" fmla="*/ 41 w 93"/>
                <a:gd name="T9" fmla="*/ 9 h 114"/>
                <a:gd name="T10" fmla="*/ 23 w 93"/>
                <a:gd name="T11" fmla="*/ 58 h 114"/>
                <a:gd name="T12" fmla="*/ 3 w 93"/>
                <a:gd name="T13" fmla="*/ 93 h 114"/>
                <a:gd name="T14" fmla="*/ 5 w 93"/>
                <a:gd name="T15" fmla="*/ 110 h 114"/>
                <a:gd name="T16" fmla="*/ 18 w 93"/>
                <a:gd name="T17" fmla="*/ 114 h 114"/>
                <a:gd name="T18" fmla="*/ 22 w 93"/>
                <a:gd name="T19" fmla="*/ 112 h 114"/>
                <a:gd name="T20" fmla="*/ 73 w 93"/>
                <a:gd name="T21" fmla="*/ 85 h 114"/>
                <a:gd name="T22" fmla="*/ 88 w 93"/>
                <a:gd name="T23" fmla="*/ 3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114">
                  <a:moveTo>
                    <a:pt x="88" y="39"/>
                  </a:moveTo>
                  <a:cubicBezTo>
                    <a:pt x="88" y="37"/>
                    <a:pt x="87" y="35"/>
                    <a:pt x="86" y="33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2" y="2"/>
                    <a:pt x="57" y="0"/>
                    <a:pt x="52" y="1"/>
                  </a:cubicBezTo>
                  <a:cubicBezTo>
                    <a:pt x="47" y="1"/>
                    <a:pt x="43" y="5"/>
                    <a:pt x="41" y="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0" y="98"/>
                    <a:pt x="1" y="105"/>
                    <a:pt x="5" y="110"/>
                  </a:cubicBezTo>
                  <a:cubicBezTo>
                    <a:pt x="9" y="113"/>
                    <a:pt x="13" y="114"/>
                    <a:pt x="18" y="114"/>
                  </a:cubicBezTo>
                  <a:cubicBezTo>
                    <a:pt x="19" y="113"/>
                    <a:pt x="20" y="113"/>
                    <a:pt x="22" y="112"/>
                  </a:cubicBezTo>
                  <a:cubicBezTo>
                    <a:pt x="23" y="112"/>
                    <a:pt x="58" y="94"/>
                    <a:pt x="73" y="85"/>
                  </a:cubicBezTo>
                  <a:cubicBezTo>
                    <a:pt x="93" y="71"/>
                    <a:pt x="89" y="42"/>
                    <a:pt x="8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>
              <a:off x="2094" y="1891"/>
              <a:ext cx="52" cy="61"/>
            </a:xfrm>
            <a:custGeom>
              <a:avLst/>
              <a:gdLst>
                <a:gd name="T0" fmla="*/ 28 w 111"/>
                <a:gd name="T1" fmla="*/ 124 h 129"/>
                <a:gd name="T2" fmla="*/ 83 w 111"/>
                <a:gd name="T3" fmla="*/ 129 h 129"/>
                <a:gd name="T4" fmla="*/ 87 w 111"/>
                <a:gd name="T5" fmla="*/ 129 h 129"/>
                <a:gd name="T6" fmla="*/ 98 w 111"/>
                <a:gd name="T7" fmla="*/ 117 h 129"/>
                <a:gd name="T8" fmla="*/ 110 w 111"/>
                <a:gd name="T9" fmla="*/ 37 h 129"/>
                <a:gd name="T10" fmla="*/ 106 w 111"/>
                <a:gd name="T11" fmla="*/ 25 h 129"/>
                <a:gd name="T12" fmla="*/ 69 w 111"/>
                <a:gd name="T13" fmla="*/ 1 h 129"/>
                <a:gd name="T14" fmla="*/ 42 w 111"/>
                <a:gd name="T15" fmla="*/ 34 h 129"/>
                <a:gd name="T16" fmla="*/ 27 w 111"/>
                <a:gd name="T17" fmla="*/ 59 h 129"/>
                <a:gd name="T18" fmla="*/ 7 w 111"/>
                <a:gd name="T19" fmla="*/ 71 h 129"/>
                <a:gd name="T20" fmla="*/ 0 w 111"/>
                <a:gd name="T21" fmla="*/ 80 h 129"/>
                <a:gd name="T22" fmla="*/ 2 w 111"/>
                <a:gd name="T23" fmla="*/ 90 h 129"/>
                <a:gd name="T24" fmla="*/ 18 w 111"/>
                <a:gd name="T25" fmla="*/ 117 h 129"/>
                <a:gd name="T26" fmla="*/ 28 w 111"/>
                <a:gd name="T27" fmla="*/ 1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29">
                  <a:moveTo>
                    <a:pt x="28" y="124"/>
                  </a:moveTo>
                  <a:cubicBezTo>
                    <a:pt x="83" y="129"/>
                    <a:pt x="83" y="129"/>
                    <a:pt x="83" y="129"/>
                  </a:cubicBezTo>
                  <a:cubicBezTo>
                    <a:pt x="85" y="129"/>
                    <a:pt x="86" y="129"/>
                    <a:pt x="87" y="129"/>
                  </a:cubicBezTo>
                  <a:cubicBezTo>
                    <a:pt x="93" y="128"/>
                    <a:pt x="98" y="123"/>
                    <a:pt x="98" y="11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1" y="32"/>
                    <a:pt x="109" y="28"/>
                    <a:pt x="106" y="25"/>
                  </a:cubicBezTo>
                  <a:cubicBezTo>
                    <a:pt x="81" y="1"/>
                    <a:pt x="75" y="0"/>
                    <a:pt x="69" y="1"/>
                  </a:cubicBezTo>
                  <a:cubicBezTo>
                    <a:pt x="62" y="2"/>
                    <a:pt x="59" y="5"/>
                    <a:pt x="42" y="34"/>
                  </a:cubicBezTo>
                  <a:cubicBezTo>
                    <a:pt x="38" y="40"/>
                    <a:pt x="30" y="53"/>
                    <a:pt x="27" y="59"/>
                  </a:cubicBezTo>
                  <a:cubicBezTo>
                    <a:pt x="23" y="62"/>
                    <a:pt x="14" y="67"/>
                    <a:pt x="7" y="71"/>
                  </a:cubicBezTo>
                  <a:cubicBezTo>
                    <a:pt x="4" y="73"/>
                    <a:pt x="1" y="76"/>
                    <a:pt x="0" y="80"/>
                  </a:cubicBezTo>
                  <a:cubicBezTo>
                    <a:pt x="0" y="83"/>
                    <a:pt x="0" y="87"/>
                    <a:pt x="2" y="90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0" y="121"/>
                    <a:pt x="24" y="124"/>
                    <a:pt x="28" y="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/>
            <p:cNvSpPr>
              <a:spLocks/>
            </p:cNvSpPr>
            <p:nvPr/>
          </p:nvSpPr>
          <p:spPr bwMode="auto">
            <a:xfrm>
              <a:off x="2090" y="1963"/>
              <a:ext cx="41" cy="15"/>
            </a:xfrm>
            <a:custGeom>
              <a:avLst/>
              <a:gdLst>
                <a:gd name="T0" fmla="*/ 74 w 88"/>
                <a:gd name="T1" fmla="*/ 4 h 32"/>
                <a:gd name="T2" fmla="*/ 15 w 88"/>
                <a:gd name="T3" fmla="*/ 0 h 32"/>
                <a:gd name="T4" fmla="*/ 0 w 88"/>
                <a:gd name="T5" fmla="*/ 13 h 32"/>
                <a:gd name="T6" fmla="*/ 13 w 88"/>
                <a:gd name="T7" fmla="*/ 28 h 32"/>
                <a:gd name="T8" fmla="*/ 73 w 88"/>
                <a:gd name="T9" fmla="*/ 32 h 32"/>
                <a:gd name="T10" fmla="*/ 76 w 88"/>
                <a:gd name="T11" fmla="*/ 32 h 32"/>
                <a:gd name="T12" fmla="*/ 88 w 88"/>
                <a:gd name="T13" fmla="*/ 19 h 32"/>
                <a:gd name="T14" fmla="*/ 74 w 88"/>
                <a:gd name="T1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32">
                  <a:moveTo>
                    <a:pt x="74" y="4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1" y="6"/>
                    <a:pt x="0" y="13"/>
                  </a:cubicBezTo>
                  <a:cubicBezTo>
                    <a:pt x="0" y="21"/>
                    <a:pt x="5" y="28"/>
                    <a:pt x="13" y="28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4" y="32"/>
                    <a:pt x="75" y="32"/>
                    <a:pt x="76" y="32"/>
                  </a:cubicBezTo>
                  <a:cubicBezTo>
                    <a:pt x="82" y="30"/>
                    <a:pt x="87" y="25"/>
                    <a:pt x="88" y="19"/>
                  </a:cubicBezTo>
                  <a:cubicBezTo>
                    <a:pt x="88" y="11"/>
                    <a:pt x="82" y="4"/>
                    <a:pt x="7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/>
            <p:cNvSpPr>
              <a:spLocks/>
            </p:cNvSpPr>
            <p:nvPr/>
          </p:nvSpPr>
          <p:spPr bwMode="auto">
            <a:xfrm>
              <a:off x="2132" y="1964"/>
              <a:ext cx="23" cy="14"/>
            </a:xfrm>
            <a:custGeom>
              <a:avLst/>
              <a:gdLst>
                <a:gd name="T0" fmla="*/ 34 w 49"/>
                <a:gd name="T1" fmla="*/ 0 h 29"/>
                <a:gd name="T2" fmla="*/ 14 w 49"/>
                <a:gd name="T3" fmla="*/ 1 h 29"/>
                <a:gd name="T4" fmla="*/ 0 w 49"/>
                <a:gd name="T5" fmla="*/ 16 h 29"/>
                <a:gd name="T6" fmla="*/ 15 w 49"/>
                <a:gd name="T7" fmla="*/ 29 h 29"/>
                <a:gd name="T8" fmla="*/ 35 w 49"/>
                <a:gd name="T9" fmla="*/ 28 h 29"/>
                <a:gd name="T10" fmla="*/ 37 w 49"/>
                <a:gd name="T11" fmla="*/ 28 h 29"/>
                <a:gd name="T12" fmla="*/ 48 w 49"/>
                <a:gd name="T13" fmla="*/ 13 h 29"/>
                <a:gd name="T14" fmla="*/ 34 w 49"/>
                <a:gd name="T1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9">
                  <a:moveTo>
                    <a:pt x="34" y="0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6" y="1"/>
                    <a:pt x="0" y="8"/>
                    <a:pt x="0" y="16"/>
                  </a:cubicBezTo>
                  <a:cubicBezTo>
                    <a:pt x="1" y="23"/>
                    <a:pt x="7" y="29"/>
                    <a:pt x="1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44" y="27"/>
                    <a:pt x="49" y="21"/>
                    <a:pt x="48" y="13"/>
                  </a:cubicBezTo>
                  <a:cubicBezTo>
                    <a:pt x="48" y="6"/>
                    <a:pt x="42" y="0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2198" y="1869"/>
              <a:ext cx="15" cy="18"/>
            </a:xfrm>
            <a:custGeom>
              <a:avLst/>
              <a:gdLst>
                <a:gd name="T0" fmla="*/ 2 w 31"/>
                <a:gd name="T1" fmla="*/ 25 h 38"/>
                <a:gd name="T2" fmla="*/ 19 w 31"/>
                <a:gd name="T3" fmla="*/ 37 h 38"/>
                <a:gd name="T4" fmla="*/ 30 w 31"/>
                <a:gd name="T5" fmla="*/ 21 h 38"/>
                <a:gd name="T6" fmla="*/ 29 w 31"/>
                <a:gd name="T7" fmla="*/ 13 h 38"/>
                <a:gd name="T8" fmla="*/ 12 w 31"/>
                <a:gd name="T9" fmla="*/ 1 h 38"/>
                <a:gd name="T10" fmla="*/ 1 w 31"/>
                <a:gd name="T11" fmla="*/ 18 h 38"/>
                <a:gd name="T12" fmla="*/ 2 w 31"/>
                <a:gd name="T13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8">
                  <a:moveTo>
                    <a:pt x="2" y="25"/>
                  </a:moveTo>
                  <a:cubicBezTo>
                    <a:pt x="4" y="33"/>
                    <a:pt x="11" y="38"/>
                    <a:pt x="19" y="37"/>
                  </a:cubicBezTo>
                  <a:cubicBezTo>
                    <a:pt x="26" y="35"/>
                    <a:pt x="31" y="28"/>
                    <a:pt x="30" y="2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5"/>
                    <a:pt x="20" y="0"/>
                    <a:pt x="12" y="1"/>
                  </a:cubicBezTo>
                  <a:cubicBezTo>
                    <a:pt x="5" y="3"/>
                    <a:pt x="0" y="10"/>
                    <a:pt x="1" y="18"/>
                  </a:cubicBezTo>
                  <a:lnTo>
                    <a:pt x="2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"/>
            <p:cNvSpPr>
              <a:spLocks/>
            </p:cNvSpPr>
            <p:nvPr/>
          </p:nvSpPr>
          <p:spPr bwMode="auto">
            <a:xfrm>
              <a:off x="2147" y="1871"/>
              <a:ext cx="26" cy="33"/>
            </a:xfrm>
            <a:custGeom>
              <a:avLst/>
              <a:gdLst>
                <a:gd name="T0" fmla="*/ 5 w 55"/>
                <a:gd name="T1" fmla="*/ 52 h 72"/>
                <a:gd name="T2" fmla="*/ 27 w 55"/>
                <a:gd name="T3" fmla="*/ 69 h 72"/>
                <a:gd name="T4" fmla="*/ 38 w 55"/>
                <a:gd name="T5" fmla="*/ 71 h 72"/>
                <a:gd name="T6" fmla="*/ 41 w 55"/>
                <a:gd name="T7" fmla="*/ 70 h 72"/>
                <a:gd name="T8" fmla="*/ 50 w 55"/>
                <a:gd name="T9" fmla="*/ 59 h 72"/>
                <a:gd name="T10" fmla="*/ 54 w 55"/>
                <a:gd name="T11" fmla="*/ 17 h 72"/>
                <a:gd name="T12" fmla="*/ 47 w 55"/>
                <a:gd name="T13" fmla="*/ 3 h 72"/>
                <a:gd name="T14" fmla="*/ 31 w 55"/>
                <a:gd name="T15" fmla="*/ 5 h 72"/>
                <a:gd name="T16" fmla="*/ 4 w 55"/>
                <a:gd name="T17" fmla="*/ 31 h 72"/>
                <a:gd name="T18" fmla="*/ 0 w 55"/>
                <a:gd name="T19" fmla="*/ 42 h 72"/>
                <a:gd name="T20" fmla="*/ 5 w 55"/>
                <a:gd name="T21" fmla="*/ 5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2">
                  <a:moveTo>
                    <a:pt x="5" y="52"/>
                  </a:moveTo>
                  <a:cubicBezTo>
                    <a:pt x="27" y="69"/>
                    <a:pt x="27" y="69"/>
                    <a:pt x="27" y="69"/>
                  </a:cubicBezTo>
                  <a:cubicBezTo>
                    <a:pt x="30" y="71"/>
                    <a:pt x="34" y="72"/>
                    <a:pt x="38" y="71"/>
                  </a:cubicBezTo>
                  <a:cubicBezTo>
                    <a:pt x="39" y="71"/>
                    <a:pt x="40" y="71"/>
                    <a:pt x="41" y="70"/>
                  </a:cubicBezTo>
                  <a:cubicBezTo>
                    <a:pt x="46" y="68"/>
                    <a:pt x="49" y="64"/>
                    <a:pt x="50" y="59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1"/>
                    <a:pt x="52" y="6"/>
                    <a:pt x="47" y="3"/>
                  </a:cubicBezTo>
                  <a:cubicBezTo>
                    <a:pt x="41" y="0"/>
                    <a:pt x="35" y="1"/>
                    <a:pt x="31" y="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4"/>
                    <a:pt x="0" y="37"/>
                    <a:pt x="0" y="42"/>
                  </a:cubicBezTo>
                  <a:cubicBezTo>
                    <a:pt x="0" y="46"/>
                    <a:pt x="2" y="49"/>
                    <a:pt x="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8"/>
            <p:cNvSpPr>
              <a:spLocks/>
            </p:cNvSpPr>
            <p:nvPr/>
          </p:nvSpPr>
          <p:spPr bwMode="auto">
            <a:xfrm>
              <a:off x="2127" y="1870"/>
              <a:ext cx="20" cy="22"/>
            </a:xfrm>
            <a:custGeom>
              <a:avLst/>
              <a:gdLst>
                <a:gd name="T0" fmla="*/ 32 w 41"/>
                <a:gd name="T1" fmla="*/ 3 h 46"/>
                <a:gd name="T2" fmla="*/ 13 w 41"/>
                <a:gd name="T3" fmla="*/ 9 h 46"/>
                <a:gd name="T4" fmla="*/ 4 w 41"/>
                <a:gd name="T5" fmla="*/ 25 h 46"/>
                <a:gd name="T6" fmla="*/ 10 w 41"/>
                <a:gd name="T7" fmla="*/ 44 h 46"/>
                <a:gd name="T8" fmla="*/ 19 w 41"/>
                <a:gd name="T9" fmla="*/ 45 h 46"/>
                <a:gd name="T10" fmla="*/ 29 w 41"/>
                <a:gd name="T11" fmla="*/ 38 h 46"/>
                <a:gd name="T12" fmla="*/ 37 w 41"/>
                <a:gd name="T13" fmla="*/ 22 h 46"/>
                <a:gd name="T14" fmla="*/ 32 w 41"/>
                <a:gd name="T1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6">
                  <a:moveTo>
                    <a:pt x="32" y="3"/>
                  </a:moveTo>
                  <a:cubicBezTo>
                    <a:pt x="25" y="0"/>
                    <a:pt x="17" y="2"/>
                    <a:pt x="13" y="9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31"/>
                    <a:pt x="3" y="40"/>
                    <a:pt x="10" y="44"/>
                  </a:cubicBezTo>
                  <a:cubicBezTo>
                    <a:pt x="13" y="45"/>
                    <a:pt x="16" y="46"/>
                    <a:pt x="19" y="45"/>
                  </a:cubicBezTo>
                  <a:cubicBezTo>
                    <a:pt x="23" y="44"/>
                    <a:pt x="27" y="42"/>
                    <a:pt x="29" y="3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1" y="16"/>
                    <a:pt x="39" y="7"/>
                    <a:pt x="3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"/>
            <p:cNvSpPr>
              <a:spLocks noEditPoints="1"/>
            </p:cNvSpPr>
            <p:nvPr/>
          </p:nvSpPr>
          <p:spPr bwMode="auto">
            <a:xfrm>
              <a:off x="2127" y="1827"/>
              <a:ext cx="37" cy="41"/>
            </a:xfrm>
            <a:custGeom>
              <a:avLst/>
              <a:gdLst>
                <a:gd name="T0" fmla="*/ 10 w 78"/>
                <a:gd name="T1" fmla="*/ 84 h 88"/>
                <a:gd name="T2" fmla="*/ 20 w 78"/>
                <a:gd name="T3" fmla="*/ 87 h 88"/>
                <a:gd name="T4" fmla="*/ 64 w 78"/>
                <a:gd name="T5" fmla="*/ 83 h 88"/>
                <a:gd name="T6" fmla="*/ 65 w 78"/>
                <a:gd name="T7" fmla="*/ 83 h 88"/>
                <a:gd name="T8" fmla="*/ 65 w 78"/>
                <a:gd name="T9" fmla="*/ 83 h 88"/>
                <a:gd name="T10" fmla="*/ 77 w 78"/>
                <a:gd name="T11" fmla="*/ 67 h 88"/>
                <a:gd name="T12" fmla="*/ 72 w 78"/>
                <a:gd name="T13" fmla="*/ 59 h 88"/>
                <a:gd name="T14" fmla="*/ 24 w 78"/>
                <a:gd name="T15" fmla="*/ 6 h 88"/>
                <a:gd name="T16" fmla="*/ 9 w 78"/>
                <a:gd name="T17" fmla="*/ 2 h 88"/>
                <a:gd name="T18" fmla="*/ 0 w 78"/>
                <a:gd name="T19" fmla="*/ 16 h 88"/>
                <a:gd name="T20" fmla="*/ 5 w 78"/>
                <a:gd name="T21" fmla="*/ 75 h 88"/>
                <a:gd name="T22" fmla="*/ 10 w 78"/>
                <a:gd name="T23" fmla="*/ 84 h 88"/>
                <a:gd name="T24" fmla="*/ 34 w 78"/>
                <a:gd name="T25" fmla="*/ 58 h 88"/>
                <a:gd name="T26" fmla="*/ 32 w 78"/>
                <a:gd name="T27" fmla="*/ 58 h 88"/>
                <a:gd name="T28" fmla="*/ 32 w 78"/>
                <a:gd name="T29" fmla="*/ 55 h 88"/>
                <a:gd name="T30" fmla="*/ 34 w 78"/>
                <a:gd name="T31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88">
                  <a:moveTo>
                    <a:pt x="10" y="84"/>
                  </a:moveTo>
                  <a:cubicBezTo>
                    <a:pt x="13" y="87"/>
                    <a:pt x="17" y="88"/>
                    <a:pt x="20" y="87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3" y="82"/>
                    <a:pt x="78" y="74"/>
                    <a:pt x="77" y="67"/>
                  </a:cubicBezTo>
                  <a:cubicBezTo>
                    <a:pt x="76" y="63"/>
                    <a:pt x="75" y="61"/>
                    <a:pt x="72" y="59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1"/>
                    <a:pt x="14" y="0"/>
                    <a:pt x="9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8"/>
                    <a:pt x="7" y="82"/>
                    <a:pt x="10" y="84"/>
                  </a:cubicBezTo>
                  <a:close/>
                  <a:moveTo>
                    <a:pt x="34" y="58"/>
                  </a:moveTo>
                  <a:cubicBezTo>
                    <a:pt x="32" y="58"/>
                    <a:pt x="32" y="58"/>
                    <a:pt x="32" y="58"/>
                  </a:cubicBezTo>
                  <a:cubicBezTo>
                    <a:pt x="32" y="55"/>
                    <a:pt x="32" y="55"/>
                    <a:pt x="32" y="55"/>
                  </a:cubicBezTo>
                  <a:lnTo>
                    <a:pt x="34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0"/>
            <p:cNvSpPr>
              <a:spLocks/>
            </p:cNvSpPr>
            <p:nvPr/>
          </p:nvSpPr>
          <p:spPr bwMode="auto">
            <a:xfrm>
              <a:off x="2177" y="1903"/>
              <a:ext cx="13" cy="22"/>
            </a:xfrm>
            <a:custGeom>
              <a:avLst/>
              <a:gdLst>
                <a:gd name="T0" fmla="*/ 15 w 29"/>
                <a:gd name="T1" fmla="*/ 0 h 47"/>
                <a:gd name="T2" fmla="*/ 1 w 29"/>
                <a:gd name="T3" fmla="*/ 14 h 47"/>
                <a:gd name="T4" fmla="*/ 0 w 29"/>
                <a:gd name="T5" fmla="*/ 33 h 47"/>
                <a:gd name="T6" fmla="*/ 14 w 29"/>
                <a:gd name="T7" fmla="*/ 47 h 47"/>
                <a:gd name="T8" fmla="*/ 17 w 29"/>
                <a:gd name="T9" fmla="*/ 47 h 47"/>
                <a:gd name="T10" fmla="*/ 28 w 29"/>
                <a:gd name="T11" fmla="*/ 34 h 47"/>
                <a:gd name="T12" fmla="*/ 29 w 29"/>
                <a:gd name="T13" fmla="*/ 15 h 47"/>
                <a:gd name="T14" fmla="*/ 15 w 29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7">
                  <a:moveTo>
                    <a:pt x="15" y="0"/>
                  </a:moveTo>
                  <a:cubicBezTo>
                    <a:pt x="8" y="0"/>
                    <a:pt x="1" y="6"/>
                    <a:pt x="1" y="1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6" y="47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23" y="46"/>
                    <a:pt x="28" y="41"/>
                    <a:pt x="28" y="3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7"/>
                    <a:pt x="23" y="1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1"/>
            <p:cNvSpPr>
              <a:spLocks/>
            </p:cNvSpPr>
            <p:nvPr/>
          </p:nvSpPr>
          <p:spPr bwMode="auto">
            <a:xfrm>
              <a:off x="2182" y="1929"/>
              <a:ext cx="19" cy="15"/>
            </a:xfrm>
            <a:custGeom>
              <a:avLst/>
              <a:gdLst>
                <a:gd name="T0" fmla="*/ 29 w 42"/>
                <a:gd name="T1" fmla="*/ 28 h 32"/>
                <a:gd name="T2" fmla="*/ 41 w 42"/>
                <a:gd name="T3" fmla="*/ 12 h 32"/>
                <a:gd name="T4" fmla="*/ 24 w 42"/>
                <a:gd name="T5" fmla="*/ 1 h 32"/>
                <a:gd name="T6" fmla="*/ 13 w 42"/>
                <a:gd name="T7" fmla="*/ 3 h 32"/>
                <a:gd name="T8" fmla="*/ 1 w 42"/>
                <a:gd name="T9" fmla="*/ 19 h 32"/>
                <a:gd name="T10" fmla="*/ 18 w 42"/>
                <a:gd name="T11" fmla="*/ 31 h 32"/>
                <a:gd name="T12" fmla="*/ 29 w 42"/>
                <a:gd name="T13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2">
                  <a:moveTo>
                    <a:pt x="29" y="28"/>
                  </a:moveTo>
                  <a:cubicBezTo>
                    <a:pt x="37" y="27"/>
                    <a:pt x="42" y="20"/>
                    <a:pt x="41" y="12"/>
                  </a:cubicBezTo>
                  <a:cubicBezTo>
                    <a:pt x="39" y="5"/>
                    <a:pt x="32" y="0"/>
                    <a:pt x="24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5" y="4"/>
                    <a:pt x="0" y="12"/>
                    <a:pt x="1" y="19"/>
                  </a:cubicBezTo>
                  <a:cubicBezTo>
                    <a:pt x="3" y="27"/>
                    <a:pt x="10" y="32"/>
                    <a:pt x="18" y="31"/>
                  </a:cubicBezTo>
                  <a:lnTo>
                    <a:pt x="2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2"/>
            <p:cNvSpPr>
              <a:spLocks/>
            </p:cNvSpPr>
            <p:nvPr/>
          </p:nvSpPr>
          <p:spPr bwMode="auto">
            <a:xfrm>
              <a:off x="2144" y="1916"/>
              <a:ext cx="30" cy="38"/>
            </a:xfrm>
            <a:custGeom>
              <a:avLst/>
              <a:gdLst>
                <a:gd name="T0" fmla="*/ 12 w 62"/>
                <a:gd name="T1" fmla="*/ 16 h 81"/>
                <a:gd name="T2" fmla="*/ 2 w 62"/>
                <a:gd name="T3" fmla="*/ 64 h 81"/>
                <a:gd name="T4" fmla="*/ 12 w 62"/>
                <a:gd name="T5" fmla="*/ 81 h 81"/>
                <a:gd name="T6" fmla="*/ 18 w 62"/>
                <a:gd name="T7" fmla="*/ 81 h 81"/>
                <a:gd name="T8" fmla="*/ 29 w 62"/>
                <a:gd name="T9" fmla="*/ 70 h 81"/>
                <a:gd name="T10" fmla="*/ 38 w 62"/>
                <a:gd name="T11" fmla="*/ 31 h 81"/>
                <a:gd name="T12" fmla="*/ 49 w 62"/>
                <a:gd name="T13" fmla="*/ 29 h 81"/>
                <a:gd name="T14" fmla="*/ 61 w 62"/>
                <a:gd name="T15" fmla="*/ 13 h 81"/>
                <a:gd name="T16" fmla="*/ 44 w 62"/>
                <a:gd name="T17" fmla="*/ 2 h 81"/>
                <a:gd name="T18" fmla="*/ 23 w 62"/>
                <a:gd name="T19" fmla="*/ 5 h 81"/>
                <a:gd name="T20" fmla="*/ 12 w 62"/>
                <a:gd name="T21" fmla="*/ 1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81">
                  <a:moveTo>
                    <a:pt x="12" y="16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71"/>
                    <a:pt x="5" y="79"/>
                    <a:pt x="12" y="81"/>
                  </a:cubicBezTo>
                  <a:cubicBezTo>
                    <a:pt x="14" y="81"/>
                    <a:pt x="16" y="81"/>
                    <a:pt x="18" y="81"/>
                  </a:cubicBezTo>
                  <a:cubicBezTo>
                    <a:pt x="23" y="80"/>
                    <a:pt x="28" y="76"/>
                    <a:pt x="29" y="7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7" y="28"/>
                    <a:pt x="62" y="20"/>
                    <a:pt x="61" y="13"/>
                  </a:cubicBezTo>
                  <a:cubicBezTo>
                    <a:pt x="59" y="5"/>
                    <a:pt x="52" y="0"/>
                    <a:pt x="44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8" y="6"/>
                    <a:pt x="13" y="10"/>
                    <a:pt x="1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3"/>
            <p:cNvSpPr>
              <a:spLocks/>
            </p:cNvSpPr>
            <p:nvPr/>
          </p:nvSpPr>
          <p:spPr bwMode="auto">
            <a:xfrm>
              <a:off x="2204" y="1914"/>
              <a:ext cx="75" cy="45"/>
            </a:xfrm>
            <a:custGeom>
              <a:avLst/>
              <a:gdLst>
                <a:gd name="T0" fmla="*/ 145 w 160"/>
                <a:gd name="T1" fmla="*/ 31 h 96"/>
                <a:gd name="T2" fmla="*/ 64 w 160"/>
                <a:gd name="T3" fmla="*/ 6 h 96"/>
                <a:gd name="T4" fmla="*/ 51 w 160"/>
                <a:gd name="T5" fmla="*/ 8 h 96"/>
                <a:gd name="T6" fmla="*/ 38 w 160"/>
                <a:gd name="T7" fmla="*/ 17 h 96"/>
                <a:gd name="T8" fmla="*/ 25 w 160"/>
                <a:gd name="T9" fmla="*/ 5 h 96"/>
                <a:gd name="T10" fmla="*/ 10 w 160"/>
                <a:gd name="T11" fmla="*/ 3 h 96"/>
                <a:gd name="T12" fmla="*/ 2 w 160"/>
                <a:gd name="T13" fmla="*/ 15 h 96"/>
                <a:gd name="T14" fmla="*/ 1 w 160"/>
                <a:gd name="T15" fmla="*/ 44 h 96"/>
                <a:gd name="T16" fmla="*/ 12 w 160"/>
                <a:gd name="T17" fmla="*/ 58 h 96"/>
                <a:gd name="T18" fmla="*/ 54 w 160"/>
                <a:gd name="T19" fmla="*/ 67 h 96"/>
                <a:gd name="T20" fmla="*/ 53 w 160"/>
                <a:gd name="T21" fmla="*/ 71 h 96"/>
                <a:gd name="T22" fmla="*/ 64 w 160"/>
                <a:gd name="T23" fmla="*/ 85 h 96"/>
                <a:gd name="T24" fmla="*/ 102 w 160"/>
                <a:gd name="T25" fmla="*/ 96 h 96"/>
                <a:gd name="T26" fmla="*/ 160 w 160"/>
                <a:gd name="T27" fmla="*/ 43 h 96"/>
                <a:gd name="T28" fmla="*/ 151 w 160"/>
                <a:gd name="T29" fmla="*/ 34 h 96"/>
                <a:gd name="T30" fmla="*/ 145 w 160"/>
                <a:gd name="T31" fmla="*/ 3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96">
                  <a:moveTo>
                    <a:pt x="145" y="31"/>
                  </a:moveTo>
                  <a:cubicBezTo>
                    <a:pt x="64" y="6"/>
                    <a:pt x="64" y="6"/>
                    <a:pt x="64" y="6"/>
                  </a:cubicBezTo>
                  <a:cubicBezTo>
                    <a:pt x="60" y="5"/>
                    <a:pt x="55" y="6"/>
                    <a:pt x="51" y="8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1" y="1"/>
                    <a:pt x="15" y="0"/>
                    <a:pt x="10" y="3"/>
                  </a:cubicBezTo>
                  <a:cubicBezTo>
                    <a:pt x="5" y="5"/>
                    <a:pt x="2" y="10"/>
                    <a:pt x="2" y="15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50"/>
                    <a:pt x="5" y="56"/>
                    <a:pt x="12" y="5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8"/>
                    <a:pt x="57" y="83"/>
                    <a:pt x="64" y="8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123" y="81"/>
                    <a:pt x="143" y="63"/>
                    <a:pt x="160" y="43"/>
                  </a:cubicBezTo>
                  <a:cubicBezTo>
                    <a:pt x="151" y="34"/>
                    <a:pt x="151" y="34"/>
                    <a:pt x="151" y="34"/>
                  </a:cubicBezTo>
                  <a:cubicBezTo>
                    <a:pt x="149" y="33"/>
                    <a:pt x="147" y="32"/>
                    <a:pt x="14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"/>
            <p:cNvSpPr>
              <a:spLocks/>
            </p:cNvSpPr>
            <p:nvPr/>
          </p:nvSpPr>
          <p:spPr bwMode="auto">
            <a:xfrm>
              <a:off x="2279" y="1910"/>
              <a:ext cx="16" cy="16"/>
            </a:xfrm>
            <a:custGeom>
              <a:avLst/>
              <a:gdLst>
                <a:gd name="T0" fmla="*/ 4 w 34"/>
                <a:gd name="T1" fmla="*/ 9 h 36"/>
                <a:gd name="T2" fmla="*/ 9 w 34"/>
                <a:gd name="T3" fmla="*/ 28 h 36"/>
                <a:gd name="T4" fmla="*/ 16 w 34"/>
                <a:gd name="T5" fmla="*/ 32 h 36"/>
                <a:gd name="T6" fmla="*/ 15 w 34"/>
                <a:gd name="T7" fmla="*/ 36 h 36"/>
                <a:gd name="T8" fmla="*/ 29 w 34"/>
                <a:gd name="T9" fmla="*/ 18 h 36"/>
                <a:gd name="T10" fmla="*/ 34 w 34"/>
                <a:gd name="T11" fmla="*/ 10 h 36"/>
                <a:gd name="T12" fmla="*/ 23 w 34"/>
                <a:gd name="T13" fmla="*/ 4 h 36"/>
                <a:gd name="T14" fmla="*/ 4 w 34"/>
                <a:gd name="T15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6">
                  <a:moveTo>
                    <a:pt x="4" y="9"/>
                  </a:moveTo>
                  <a:cubicBezTo>
                    <a:pt x="0" y="15"/>
                    <a:pt x="2" y="24"/>
                    <a:pt x="9" y="2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0"/>
                    <a:pt x="24" y="24"/>
                    <a:pt x="29" y="18"/>
                  </a:cubicBezTo>
                  <a:cubicBezTo>
                    <a:pt x="30" y="15"/>
                    <a:pt x="32" y="13"/>
                    <a:pt x="34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7" y="0"/>
                    <a:pt x="8" y="2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5"/>
            <p:cNvSpPr>
              <a:spLocks/>
            </p:cNvSpPr>
            <p:nvPr/>
          </p:nvSpPr>
          <p:spPr bwMode="auto">
            <a:xfrm>
              <a:off x="2299" y="1855"/>
              <a:ext cx="18" cy="15"/>
            </a:xfrm>
            <a:custGeom>
              <a:avLst/>
              <a:gdLst>
                <a:gd name="T0" fmla="*/ 17 w 37"/>
                <a:gd name="T1" fmla="*/ 30 h 31"/>
                <a:gd name="T2" fmla="*/ 24 w 37"/>
                <a:gd name="T3" fmla="*/ 29 h 31"/>
                <a:gd name="T4" fmla="*/ 36 w 37"/>
                <a:gd name="T5" fmla="*/ 12 h 31"/>
                <a:gd name="T6" fmla="*/ 19 w 37"/>
                <a:gd name="T7" fmla="*/ 1 h 31"/>
                <a:gd name="T8" fmla="*/ 12 w 37"/>
                <a:gd name="T9" fmla="*/ 2 h 31"/>
                <a:gd name="T10" fmla="*/ 1 w 37"/>
                <a:gd name="T11" fmla="*/ 18 h 31"/>
                <a:gd name="T12" fmla="*/ 17 w 37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1">
                  <a:moveTo>
                    <a:pt x="17" y="30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32" y="27"/>
                    <a:pt x="37" y="20"/>
                    <a:pt x="36" y="12"/>
                  </a:cubicBezTo>
                  <a:cubicBezTo>
                    <a:pt x="34" y="5"/>
                    <a:pt x="27" y="0"/>
                    <a:pt x="19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5" y="4"/>
                    <a:pt x="0" y="11"/>
                    <a:pt x="1" y="18"/>
                  </a:cubicBezTo>
                  <a:cubicBezTo>
                    <a:pt x="2" y="26"/>
                    <a:pt x="10" y="31"/>
                    <a:pt x="1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"/>
            <p:cNvSpPr>
              <a:spLocks/>
            </p:cNvSpPr>
            <p:nvPr/>
          </p:nvSpPr>
          <p:spPr bwMode="auto">
            <a:xfrm>
              <a:off x="2166" y="1957"/>
              <a:ext cx="27" cy="23"/>
            </a:xfrm>
            <a:custGeom>
              <a:avLst/>
              <a:gdLst>
                <a:gd name="T0" fmla="*/ 42 w 58"/>
                <a:gd name="T1" fmla="*/ 1 h 49"/>
                <a:gd name="T2" fmla="*/ 23 w 58"/>
                <a:gd name="T3" fmla="*/ 3 h 49"/>
                <a:gd name="T4" fmla="*/ 12 w 58"/>
                <a:gd name="T5" fmla="*/ 11 h 49"/>
                <a:gd name="T6" fmla="*/ 4 w 58"/>
                <a:gd name="T7" fmla="*/ 28 h 49"/>
                <a:gd name="T8" fmla="*/ 10 w 58"/>
                <a:gd name="T9" fmla="*/ 47 h 49"/>
                <a:gd name="T10" fmla="*/ 19 w 58"/>
                <a:gd name="T11" fmla="*/ 48 h 49"/>
                <a:gd name="T12" fmla="*/ 29 w 58"/>
                <a:gd name="T13" fmla="*/ 40 h 49"/>
                <a:gd name="T14" fmla="*/ 34 w 58"/>
                <a:gd name="T15" fmla="*/ 30 h 49"/>
                <a:gd name="T16" fmla="*/ 45 w 58"/>
                <a:gd name="T17" fmla="*/ 29 h 49"/>
                <a:gd name="T18" fmla="*/ 57 w 58"/>
                <a:gd name="T19" fmla="*/ 13 h 49"/>
                <a:gd name="T20" fmla="*/ 42 w 58"/>
                <a:gd name="T2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42" y="1"/>
                  </a:moveTo>
                  <a:cubicBezTo>
                    <a:pt x="23" y="3"/>
                    <a:pt x="23" y="3"/>
                    <a:pt x="23" y="3"/>
                  </a:cubicBezTo>
                  <a:cubicBezTo>
                    <a:pt x="18" y="3"/>
                    <a:pt x="14" y="6"/>
                    <a:pt x="12" y="1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0" y="35"/>
                    <a:pt x="3" y="44"/>
                    <a:pt x="10" y="47"/>
                  </a:cubicBezTo>
                  <a:cubicBezTo>
                    <a:pt x="13" y="48"/>
                    <a:pt x="16" y="49"/>
                    <a:pt x="19" y="48"/>
                  </a:cubicBezTo>
                  <a:cubicBezTo>
                    <a:pt x="23" y="47"/>
                    <a:pt x="27" y="45"/>
                    <a:pt x="29" y="4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52" y="28"/>
                    <a:pt x="58" y="21"/>
                    <a:pt x="57" y="13"/>
                  </a:cubicBezTo>
                  <a:cubicBezTo>
                    <a:pt x="56" y="6"/>
                    <a:pt x="49" y="0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"/>
            <p:cNvSpPr>
              <a:spLocks/>
            </p:cNvSpPr>
            <p:nvPr/>
          </p:nvSpPr>
          <p:spPr bwMode="auto">
            <a:xfrm>
              <a:off x="2038" y="1921"/>
              <a:ext cx="45" cy="54"/>
            </a:xfrm>
            <a:custGeom>
              <a:avLst/>
              <a:gdLst>
                <a:gd name="T0" fmla="*/ 97 w 97"/>
                <a:gd name="T1" fmla="*/ 66 h 116"/>
                <a:gd name="T2" fmla="*/ 91 w 97"/>
                <a:gd name="T3" fmla="*/ 54 h 116"/>
                <a:gd name="T4" fmla="*/ 23 w 97"/>
                <a:gd name="T5" fmla="*/ 5 h 116"/>
                <a:gd name="T6" fmla="*/ 4 w 97"/>
                <a:gd name="T7" fmla="*/ 7 h 116"/>
                <a:gd name="T8" fmla="*/ 5 w 97"/>
                <a:gd name="T9" fmla="*/ 25 h 116"/>
                <a:gd name="T10" fmla="*/ 30 w 97"/>
                <a:gd name="T11" fmla="*/ 52 h 116"/>
                <a:gd name="T12" fmla="*/ 50 w 97"/>
                <a:gd name="T13" fmla="*/ 93 h 116"/>
                <a:gd name="T14" fmla="*/ 54 w 97"/>
                <a:gd name="T15" fmla="*/ 99 h 116"/>
                <a:gd name="T16" fmla="*/ 74 w 97"/>
                <a:gd name="T17" fmla="*/ 113 h 116"/>
                <a:gd name="T18" fmla="*/ 85 w 97"/>
                <a:gd name="T19" fmla="*/ 115 h 116"/>
                <a:gd name="T20" fmla="*/ 88 w 97"/>
                <a:gd name="T21" fmla="*/ 114 h 116"/>
                <a:gd name="T22" fmla="*/ 96 w 97"/>
                <a:gd name="T23" fmla="*/ 102 h 116"/>
                <a:gd name="T24" fmla="*/ 97 w 97"/>
                <a:gd name="T25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16">
                  <a:moveTo>
                    <a:pt x="97" y="66"/>
                  </a:moveTo>
                  <a:cubicBezTo>
                    <a:pt x="97" y="61"/>
                    <a:pt x="95" y="57"/>
                    <a:pt x="91" y="5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7" y="0"/>
                    <a:pt x="9" y="1"/>
                    <a:pt x="4" y="7"/>
                  </a:cubicBezTo>
                  <a:cubicBezTo>
                    <a:pt x="0" y="12"/>
                    <a:pt x="0" y="20"/>
                    <a:pt x="5" y="25"/>
                  </a:cubicBezTo>
                  <a:cubicBezTo>
                    <a:pt x="15" y="36"/>
                    <a:pt x="27" y="49"/>
                    <a:pt x="30" y="52"/>
                  </a:cubicBezTo>
                  <a:cubicBezTo>
                    <a:pt x="32" y="58"/>
                    <a:pt x="43" y="80"/>
                    <a:pt x="50" y="93"/>
                  </a:cubicBezTo>
                  <a:cubicBezTo>
                    <a:pt x="51" y="95"/>
                    <a:pt x="53" y="97"/>
                    <a:pt x="54" y="99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7" y="115"/>
                    <a:pt x="81" y="116"/>
                    <a:pt x="85" y="115"/>
                  </a:cubicBezTo>
                  <a:cubicBezTo>
                    <a:pt x="86" y="115"/>
                    <a:pt x="87" y="114"/>
                    <a:pt x="88" y="114"/>
                  </a:cubicBezTo>
                  <a:cubicBezTo>
                    <a:pt x="93" y="112"/>
                    <a:pt x="96" y="107"/>
                    <a:pt x="96" y="102"/>
                  </a:cubicBezTo>
                  <a:lnTo>
                    <a:pt x="9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8"/>
            <p:cNvSpPr>
              <a:spLocks/>
            </p:cNvSpPr>
            <p:nvPr/>
          </p:nvSpPr>
          <p:spPr bwMode="auto">
            <a:xfrm>
              <a:off x="2178" y="1985"/>
              <a:ext cx="15" cy="6"/>
            </a:xfrm>
            <a:custGeom>
              <a:avLst/>
              <a:gdLst>
                <a:gd name="T0" fmla="*/ 22 w 31"/>
                <a:gd name="T1" fmla="*/ 2 h 13"/>
                <a:gd name="T2" fmla="*/ 7 w 31"/>
                <a:gd name="T3" fmla="*/ 6 h 13"/>
                <a:gd name="T4" fmla="*/ 0 w 31"/>
                <a:gd name="T5" fmla="*/ 13 h 13"/>
                <a:gd name="T6" fmla="*/ 31 w 31"/>
                <a:gd name="T7" fmla="*/ 6 h 13"/>
                <a:gd name="T8" fmla="*/ 22 w 31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3">
                  <a:moveTo>
                    <a:pt x="22" y="2"/>
                  </a:moveTo>
                  <a:cubicBezTo>
                    <a:pt x="16" y="0"/>
                    <a:pt x="10" y="2"/>
                    <a:pt x="7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1"/>
                    <a:pt x="21" y="9"/>
                    <a:pt x="31" y="6"/>
                  </a:cubicBezTo>
                  <a:lnTo>
                    <a:pt x="2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9"/>
            <p:cNvSpPr>
              <a:spLocks/>
            </p:cNvSpPr>
            <p:nvPr/>
          </p:nvSpPr>
          <p:spPr bwMode="auto">
            <a:xfrm>
              <a:off x="2195" y="1971"/>
              <a:ext cx="37" cy="17"/>
            </a:xfrm>
            <a:custGeom>
              <a:avLst/>
              <a:gdLst>
                <a:gd name="T0" fmla="*/ 68 w 78"/>
                <a:gd name="T1" fmla="*/ 0 h 35"/>
                <a:gd name="T2" fmla="*/ 16 w 78"/>
                <a:gd name="T3" fmla="*/ 5 h 35"/>
                <a:gd name="T4" fmla="*/ 4 w 78"/>
                <a:gd name="T5" fmla="*/ 16 h 35"/>
                <a:gd name="T6" fmla="*/ 0 w 78"/>
                <a:gd name="T7" fmla="*/ 35 h 35"/>
                <a:gd name="T8" fmla="*/ 78 w 78"/>
                <a:gd name="T9" fmla="*/ 3 h 35"/>
                <a:gd name="T10" fmla="*/ 68 w 78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5">
                  <a:moveTo>
                    <a:pt x="68" y="0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0" y="5"/>
                    <a:pt x="5" y="10"/>
                    <a:pt x="4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7" y="27"/>
                    <a:pt x="53" y="16"/>
                    <a:pt x="78" y="3"/>
                  </a:cubicBezTo>
                  <a:cubicBezTo>
                    <a:pt x="75" y="1"/>
                    <a:pt x="7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1708683" y="4308633"/>
            <a:ext cx="9719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34999" y="4374501"/>
            <a:ext cx="15023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Content</a:t>
            </a:r>
          </a:p>
          <a:p>
            <a:pPr algn="ctr"/>
            <a:r>
              <a:rPr lang="en-US" altLang="zh-CN" sz="2000" dirty="0"/>
              <a:t>Authors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752572" y="2596382"/>
            <a:ext cx="1235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Staging </a:t>
            </a:r>
          </a:p>
          <a:p>
            <a:pPr algn="ctr"/>
            <a:r>
              <a:rPr lang="en-US" altLang="zh-CN" sz="1400" dirty="0"/>
              <a:t>Environment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890687" y="3980199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Edit</a:t>
            </a:r>
            <a:endParaRPr lang="zh-CN" altLang="en-US" dirty="0"/>
          </a:p>
        </p:txBody>
      </p: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5172795" y="4290403"/>
            <a:ext cx="99397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40"/>
          <p:cNvGrpSpPr>
            <a:grpSpLocks noChangeAspect="1"/>
          </p:cNvGrpSpPr>
          <p:nvPr/>
        </p:nvGrpSpPr>
        <p:grpSpPr bwMode="auto">
          <a:xfrm>
            <a:off x="7150109" y="3935719"/>
            <a:ext cx="448022" cy="592450"/>
            <a:chOff x="3177" y="2910"/>
            <a:chExt cx="456" cy="603"/>
          </a:xfrm>
        </p:grpSpPr>
        <p:sp>
          <p:nvSpPr>
            <p:cNvPr id="81" name="Freeform 41"/>
            <p:cNvSpPr>
              <a:spLocks/>
            </p:cNvSpPr>
            <p:nvPr/>
          </p:nvSpPr>
          <p:spPr bwMode="auto">
            <a:xfrm>
              <a:off x="3177" y="2910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2"/>
            <p:cNvSpPr>
              <a:spLocks/>
            </p:cNvSpPr>
            <p:nvPr/>
          </p:nvSpPr>
          <p:spPr bwMode="auto">
            <a:xfrm>
              <a:off x="3177" y="2910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auto">
            <a:xfrm>
              <a:off x="3225" y="3075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3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3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3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auto">
            <a:xfrm>
              <a:off x="3225" y="3125"/>
              <a:ext cx="153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5"/>
            <p:cNvSpPr>
              <a:spLocks/>
            </p:cNvSpPr>
            <p:nvPr/>
          </p:nvSpPr>
          <p:spPr bwMode="auto">
            <a:xfrm>
              <a:off x="3225" y="3173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2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2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6"/>
            <p:cNvSpPr>
              <a:spLocks/>
            </p:cNvSpPr>
            <p:nvPr/>
          </p:nvSpPr>
          <p:spPr bwMode="auto">
            <a:xfrm>
              <a:off x="3225" y="3224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3225" y="337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3225" y="342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9"/>
            <p:cNvSpPr>
              <a:spLocks/>
            </p:cNvSpPr>
            <p:nvPr/>
          </p:nvSpPr>
          <p:spPr bwMode="auto">
            <a:xfrm>
              <a:off x="3436" y="3027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0"/>
            <p:cNvSpPr>
              <a:spLocks/>
            </p:cNvSpPr>
            <p:nvPr/>
          </p:nvSpPr>
          <p:spPr bwMode="auto">
            <a:xfrm>
              <a:off x="3436" y="2979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0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1"/>
            <p:cNvSpPr>
              <a:spLocks/>
            </p:cNvSpPr>
            <p:nvPr/>
          </p:nvSpPr>
          <p:spPr bwMode="auto">
            <a:xfrm>
              <a:off x="3436" y="3224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2"/>
            <p:cNvSpPr>
              <a:spLocks/>
            </p:cNvSpPr>
            <p:nvPr/>
          </p:nvSpPr>
          <p:spPr bwMode="auto">
            <a:xfrm>
              <a:off x="3436" y="3271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3"/>
            <p:cNvSpPr>
              <a:spLocks/>
            </p:cNvSpPr>
            <p:nvPr/>
          </p:nvSpPr>
          <p:spPr bwMode="auto">
            <a:xfrm>
              <a:off x="3436" y="3322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4"/>
            <p:cNvSpPr>
              <a:spLocks/>
            </p:cNvSpPr>
            <p:nvPr/>
          </p:nvSpPr>
          <p:spPr bwMode="auto">
            <a:xfrm>
              <a:off x="3436" y="337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5"/>
            <p:cNvSpPr>
              <a:spLocks/>
            </p:cNvSpPr>
            <p:nvPr/>
          </p:nvSpPr>
          <p:spPr bwMode="auto">
            <a:xfrm>
              <a:off x="3436" y="342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56"/>
            <p:cNvSpPr>
              <a:spLocks noChangeArrowheads="1"/>
            </p:cNvSpPr>
            <p:nvPr/>
          </p:nvSpPr>
          <p:spPr bwMode="auto">
            <a:xfrm>
              <a:off x="3441" y="3056"/>
              <a:ext cx="144" cy="14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57"/>
            <p:cNvSpPr>
              <a:spLocks noChangeArrowheads="1"/>
            </p:cNvSpPr>
            <p:nvPr/>
          </p:nvSpPr>
          <p:spPr bwMode="auto">
            <a:xfrm>
              <a:off x="3225" y="3252"/>
              <a:ext cx="149" cy="98"/>
            </a:xfrm>
            <a:prstGeom prst="rect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3571882" y="2840253"/>
            <a:ext cx="2929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400" dirty="0" err="1"/>
              <a:t>MarkDown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400" dirty="0"/>
              <a:t>Naming Conversion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zh-CN" sz="1400" dirty="0"/>
              <a:t>Folder Structure</a:t>
            </a:r>
          </a:p>
          <a:p>
            <a:endParaRPr lang="en-US" altLang="zh-CN" sz="1400" dirty="0"/>
          </a:p>
        </p:txBody>
      </p:sp>
      <p:grpSp>
        <p:nvGrpSpPr>
          <p:cNvPr id="99" name="Group 4"/>
          <p:cNvGrpSpPr>
            <a:grpSpLocks noChangeAspect="1"/>
          </p:cNvGrpSpPr>
          <p:nvPr/>
        </p:nvGrpSpPr>
        <p:grpSpPr bwMode="auto">
          <a:xfrm>
            <a:off x="2843937" y="2896815"/>
            <a:ext cx="665448" cy="628997"/>
            <a:chOff x="645" y="1325"/>
            <a:chExt cx="1104" cy="1003"/>
          </a:xfrm>
        </p:grpSpPr>
        <p:sp>
          <p:nvSpPr>
            <p:cNvPr id="100" name="AutoShape 3"/>
            <p:cNvSpPr>
              <a:spLocks noChangeAspect="1" noChangeArrowheads="1" noTextEdit="1"/>
            </p:cNvSpPr>
            <p:nvPr/>
          </p:nvSpPr>
          <p:spPr bwMode="auto">
            <a:xfrm>
              <a:off x="645" y="1328"/>
              <a:ext cx="1104" cy="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5"/>
            <p:cNvSpPr>
              <a:spLocks noChangeArrowheads="1"/>
            </p:cNvSpPr>
            <p:nvPr/>
          </p:nvSpPr>
          <p:spPr bwMode="auto">
            <a:xfrm>
              <a:off x="751" y="1441"/>
              <a:ext cx="680" cy="9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751" y="1325"/>
              <a:ext cx="786" cy="900"/>
            </a:xfrm>
            <a:custGeom>
              <a:avLst/>
              <a:gdLst>
                <a:gd name="T0" fmla="*/ 205 w 237"/>
                <a:gd name="T1" fmla="*/ 0 h 271"/>
                <a:gd name="T2" fmla="*/ 0 w 237"/>
                <a:gd name="T3" fmla="*/ 0 h 271"/>
                <a:gd name="T4" fmla="*/ 0 w 237"/>
                <a:gd name="T5" fmla="*/ 63 h 271"/>
                <a:gd name="T6" fmla="*/ 31 w 237"/>
                <a:gd name="T7" fmla="*/ 63 h 271"/>
                <a:gd name="T8" fmla="*/ 31 w 237"/>
                <a:gd name="T9" fmla="*/ 271 h 271"/>
                <a:gd name="T10" fmla="*/ 237 w 237"/>
                <a:gd name="T11" fmla="*/ 271 h 271"/>
                <a:gd name="T12" fmla="*/ 237 w 237"/>
                <a:gd name="T13" fmla="*/ 31 h 271"/>
                <a:gd name="T14" fmla="*/ 205 w 237"/>
                <a:gd name="T1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71">
                  <a:moveTo>
                    <a:pt x="20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271"/>
                    <a:pt x="31" y="271"/>
                    <a:pt x="31" y="271"/>
                  </a:cubicBezTo>
                  <a:cubicBezTo>
                    <a:pt x="237" y="271"/>
                    <a:pt x="237" y="271"/>
                    <a:pt x="237" y="271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14"/>
                    <a:pt x="223" y="0"/>
                    <a:pt x="205" y="0"/>
                  </a:cubicBezTo>
                  <a:close/>
                </a:path>
              </a:pathLst>
            </a:custGeom>
            <a:solidFill>
              <a:srgbClr val="C1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7"/>
            <p:cNvSpPr>
              <a:spLocks noChangeArrowheads="1"/>
            </p:cNvSpPr>
            <p:nvPr/>
          </p:nvSpPr>
          <p:spPr bwMode="auto">
            <a:xfrm>
              <a:off x="645" y="1325"/>
              <a:ext cx="209" cy="209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8"/>
            <p:cNvSpPr>
              <a:spLocks noChangeArrowheads="1"/>
            </p:cNvSpPr>
            <p:nvPr/>
          </p:nvSpPr>
          <p:spPr bwMode="auto">
            <a:xfrm>
              <a:off x="1537" y="2119"/>
              <a:ext cx="209" cy="209"/>
            </a:xfrm>
            <a:prstGeom prst="ellipse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9"/>
            <p:cNvSpPr>
              <a:spLocks noChangeArrowheads="1"/>
            </p:cNvSpPr>
            <p:nvPr/>
          </p:nvSpPr>
          <p:spPr bwMode="auto">
            <a:xfrm>
              <a:off x="960" y="2119"/>
              <a:ext cx="680" cy="209"/>
            </a:xfrm>
            <a:prstGeom prst="rect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10"/>
            <p:cNvSpPr>
              <a:spLocks noChangeArrowheads="1"/>
            </p:cNvSpPr>
            <p:nvPr/>
          </p:nvSpPr>
          <p:spPr bwMode="auto">
            <a:xfrm>
              <a:off x="854" y="2119"/>
              <a:ext cx="209" cy="209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930" y="1531"/>
              <a:ext cx="527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>
              <a:off x="930" y="1823"/>
              <a:ext cx="527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13"/>
            <p:cNvSpPr>
              <a:spLocks noChangeShapeType="1"/>
            </p:cNvSpPr>
            <p:nvPr/>
          </p:nvSpPr>
          <p:spPr bwMode="auto">
            <a:xfrm>
              <a:off x="930" y="1900"/>
              <a:ext cx="428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930" y="1976"/>
              <a:ext cx="468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>
              <a:off x="930" y="2056"/>
              <a:ext cx="372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16"/>
            <p:cNvSpPr>
              <a:spLocks noChangeShapeType="1"/>
            </p:cNvSpPr>
            <p:nvPr/>
          </p:nvSpPr>
          <p:spPr bwMode="auto">
            <a:xfrm>
              <a:off x="930" y="1687"/>
              <a:ext cx="501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930" y="1610"/>
              <a:ext cx="428" cy="0"/>
            </a:xfrm>
            <a:prstGeom prst="line">
              <a:avLst/>
            </a:prstGeom>
            <a:noFill/>
            <a:ln w="19050" cap="rnd">
              <a:solidFill>
                <a:srgbClr val="73737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6889369" y="4583083"/>
            <a:ext cx="108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edX Tar file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499576" y="6093401"/>
            <a:ext cx="45929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Auto–Assembly Tool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0624004" y="1542985"/>
            <a:ext cx="1084186" cy="45951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edX</a:t>
            </a:r>
            <a:endParaRPr lang="en-US" sz="1400" dirty="0"/>
          </a:p>
        </p:txBody>
      </p:sp>
      <p:sp>
        <p:nvSpPr>
          <p:cNvPr id="117" name="Rectangle 116"/>
          <p:cNvSpPr/>
          <p:nvPr/>
        </p:nvSpPr>
        <p:spPr>
          <a:xfrm>
            <a:off x="10624004" y="2885918"/>
            <a:ext cx="1084186" cy="5074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 err="1"/>
              <a:t>OpenedX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10624003" y="4313025"/>
            <a:ext cx="1084187" cy="7243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/>
              <a:t>Partner </a:t>
            </a:r>
            <a:r>
              <a:rPr lang="en-US" altLang="zh-CN" sz="1400" dirty="0" err="1"/>
              <a:t>edX</a:t>
            </a:r>
            <a:r>
              <a:rPr lang="en-US" altLang="zh-CN" sz="1400" dirty="0"/>
              <a:t>…</a:t>
            </a:r>
            <a:endParaRPr lang="en-US" sz="1400" dirty="0"/>
          </a:p>
        </p:txBody>
      </p:sp>
      <p:sp>
        <p:nvSpPr>
          <p:cNvPr id="119" name="Rectangle 118"/>
          <p:cNvSpPr/>
          <p:nvPr/>
        </p:nvSpPr>
        <p:spPr>
          <a:xfrm>
            <a:off x="10624004" y="5648275"/>
            <a:ext cx="1084186" cy="8902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100" dirty="0"/>
              <a:t>Other Platform…</a:t>
            </a:r>
            <a:endParaRPr lang="en-US" sz="1100" dirty="0"/>
          </a:p>
        </p:txBody>
      </p:sp>
      <p:cxnSp>
        <p:nvCxnSpPr>
          <p:cNvPr id="120" name="Straight Arrow Connector 119"/>
          <p:cNvCxnSpPr>
            <a:cxnSpLocks/>
          </p:cNvCxnSpPr>
          <p:nvPr/>
        </p:nvCxnSpPr>
        <p:spPr>
          <a:xfrm flipV="1">
            <a:off x="10294841" y="2253120"/>
            <a:ext cx="282655" cy="39238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9015730" y="3927588"/>
            <a:ext cx="14690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/>
              <a:t>Manually Publish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088" y="2739452"/>
            <a:ext cx="818027" cy="919275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>
            <a:off x="9083314" y="3671352"/>
            <a:ext cx="1352855" cy="22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/>
              <a:t>PDETs Team</a:t>
            </a:r>
          </a:p>
        </p:txBody>
      </p:sp>
      <p:cxnSp>
        <p:nvCxnSpPr>
          <p:cNvPr id="124" name="Straight Arrow Connector 123"/>
          <p:cNvCxnSpPr>
            <a:cxnSpLocks/>
          </p:cNvCxnSpPr>
          <p:nvPr/>
        </p:nvCxnSpPr>
        <p:spPr>
          <a:xfrm>
            <a:off x="2691142" y="2242052"/>
            <a:ext cx="4264185" cy="1369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5328169" y="3933881"/>
            <a:ext cx="696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Build</a:t>
            </a:r>
            <a:endParaRPr lang="zh-CN" altLang="en-US" dirty="0"/>
          </a:p>
        </p:txBody>
      </p:sp>
      <p:cxnSp>
        <p:nvCxnSpPr>
          <p:cNvPr id="126" name="Straight Arrow Connector 125"/>
          <p:cNvCxnSpPr>
            <a:cxnSpLocks/>
            <a:endCxn id="77" idx="2"/>
          </p:cNvCxnSpPr>
          <p:nvPr/>
        </p:nvCxnSpPr>
        <p:spPr>
          <a:xfrm flipV="1">
            <a:off x="7370493" y="3119602"/>
            <a:ext cx="1" cy="60996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2964102" y="1837238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Preview Courses</a:t>
            </a:r>
          </a:p>
        </p:txBody>
      </p:sp>
      <p:cxnSp>
        <p:nvCxnSpPr>
          <p:cNvPr id="128" name="Straight Arrow Connector 127"/>
          <p:cNvCxnSpPr>
            <a:cxnSpLocks/>
            <a:stCxn id="4" idx="3"/>
          </p:cNvCxnSpPr>
          <p:nvPr/>
        </p:nvCxnSpPr>
        <p:spPr>
          <a:xfrm flipV="1">
            <a:off x="8426209" y="3354236"/>
            <a:ext cx="938322" cy="468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3174913" y="4590203"/>
            <a:ext cx="16426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/>
              <a:t>Preview </a:t>
            </a:r>
          </a:p>
          <a:p>
            <a:pPr algn="ctr"/>
            <a:r>
              <a:rPr lang="en-US" altLang="zh-CN" sz="1400" dirty="0"/>
              <a:t>single pages in </a:t>
            </a:r>
            <a:r>
              <a:rPr lang="en-US" altLang="zh-CN" sz="1400" dirty="0" err="1"/>
              <a:t>Git</a:t>
            </a:r>
            <a:endParaRPr lang="zh-CN" altLang="en-US" sz="1400" dirty="0"/>
          </a:p>
        </p:txBody>
      </p:sp>
      <p:sp>
        <p:nvSpPr>
          <p:cNvPr id="130" name="Freeform 5"/>
          <p:cNvSpPr>
            <a:spLocks/>
          </p:cNvSpPr>
          <p:nvPr/>
        </p:nvSpPr>
        <p:spPr bwMode="auto">
          <a:xfrm>
            <a:off x="6036411" y="4752027"/>
            <a:ext cx="3145641" cy="1294073"/>
          </a:xfrm>
          <a:custGeom>
            <a:avLst/>
            <a:gdLst>
              <a:gd name="T0" fmla="*/ 349 w 391"/>
              <a:gd name="T1" fmla="*/ 75 h 159"/>
              <a:gd name="T2" fmla="*/ 342 w 391"/>
              <a:gd name="T3" fmla="*/ 76 h 159"/>
              <a:gd name="T4" fmla="*/ 263 w 391"/>
              <a:gd name="T5" fmla="*/ 0 h 159"/>
              <a:gd name="T6" fmla="*/ 187 w 391"/>
              <a:gd name="T7" fmla="*/ 59 h 159"/>
              <a:gd name="T8" fmla="*/ 145 w 391"/>
              <a:gd name="T9" fmla="*/ 42 h 159"/>
              <a:gd name="T10" fmla="*/ 87 w 391"/>
              <a:gd name="T11" fmla="*/ 94 h 159"/>
              <a:gd name="T12" fmla="*/ 59 w 391"/>
              <a:gd name="T13" fmla="*/ 107 h 159"/>
              <a:gd name="T14" fmla="*/ 32 w 391"/>
              <a:gd name="T15" fmla="*/ 94 h 159"/>
              <a:gd name="T16" fmla="*/ 0 w 391"/>
              <a:gd name="T17" fmla="*/ 126 h 159"/>
              <a:gd name="T18" fmla="*/ 32 w 391"/>
              <a:gd name="T19" fmla="*/ 159 h 159"/>
              <a:gd name="T20" fmla="*/ 41 w 391"/>
              <a:gd name="T21" fmla="*/ 159 h 159"/>
              <a:gd name="T22" fmla="*/ 148 w 391"/>
              <a:gd name="T23" fmla="*/ 159 h 159"/>
              <a:gd name="T24" fmla="*/ 208 w 391"/>
              <a:gd name="T25" fmla="*/ 159 h 159"/>
              <a:gd name="T26" fmla="*/ 352 w 391"/>
              <a:gd name="T27" fmla="*/ 159 h 159"/>
              <a:gd name="T28" fmla="*/ 352 w 391"/>
              <a:gd name="T29" fmla="*/ 159 h 159"/>
              <a:gd name="T30" fmla="*/ 391 w 391"/>
              <a:gd name="T31" fmla="*/ 117 h 159"/>
              <a:gd name="T32" fmla="*/ 349 w 391"/>
              <a:gd name="T33" fmla="*/ 75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91" h="159">
                <a:moveTo>
                  <a:pt x="349" y="75"/>
                </a:moveTo>
                <a:cubicBezTo>
                  <a:pt x="347" y="75"/>
                  <a:pt x="345" y="75"/>
                  <a:pt x="342" y="76"/>
                </a:cubicBezTo>
                <a:cubicBezTo>
                  <a:pt x="340" y="34"/>
                  <a:pt x="306" y="0"/>
                  <a:pt x="263" y="0"/>
                </a:cubicBezTo>
                <a:cubicBezTo>
                  <a:pt x="227" y="0"/>
                  <a:pt x="196" y="25"/>
                  <a:pt x="187" y="59"/>
                </a:cubicBezTo>
                <a:cubicBezTo>
                  <a:pt x="176" y="48"/>
                  <a:pt x="161" y="42"/>
                  <a:pt x="145" y="42"/>
                </a:cubicBezTo>
                <a:cubicBezTo>
                  <a:pt x="115" y="42"/>
                  <a:pt x="90" y="65"/>
                  <a:pt x="87" y="94"/>
                </a:cubicBezTo>
                <a:cubicBezTo>
                  <a:pt x="76" y="96"/>
                  <a:pt x="66" y="101"/>
                  <a:pt x="59" y="107"/>
                </a:cubicBezTo>
                <a:cubicBezTo>
                  <a:pt x="53" y="99"/>
                  <a:pt x="43" y="94"/>
                  <a:pt x="32" y="94"/>
                </a:cubicBezTo>
                <a:cubicBezTo>
                  <a:pt x="14" y="94"/>
                  <a:pt x="0" y="108"/>
                  <a:pt x="0" y="126"/>
                </a:cubicBezTo>
                <a:cubicBezTo>
                  <a:pt x="0" y="144"/>
                  <a:pt x="14" y="159"/>
                  <a:pt x="32" y="159"/>
                </a:cubicBezTo>
                <a:cubicBezTo>
                  <a:pt x="41" y="159"/>
                  <a:pt x="41" y="159"/>
                  <a:pt x="41" y="159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208" y="159"/>
                  <a:pt x="208" y="159"/>
                  <a:pt x="208" y="159"/>
                </a:cubicBezTo>
                <a:cubicBezTo>
                  <a:pt x="352" y="159"/>
                  <a:pt x="352" y="159"/>
                  <a:pt x="352" y="159"/>
                </a:cubicBezTo>
                <a:cubicBezTo>
                  <a:pt x="352" y="159"/>
                  <a:pt x="352" y="159"/>
                  <a:pt x="352" y="159"/>
                </a:cubicBezTo>
                <a:cubicBezTo>
                  <a:pt x="374" y="158"/>
                  <a:pt x="391" y="139"/>
                  <a:pt x="391" y="117"/>
                </a:cubicBezTo>
                <a:cubicBezTo>
                  <a:pt x="391" y="94"/>
                  <a:pt x="372" y="75"/>
                  <a:pt x="349" y="75"/>
                </a:cubicBezTo>
                <a:close/>
              </a:path>
            </a:pathLst>
          </a:custGeom>
          <a:solidFill>
            <a:srgbClr val="6DC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813188" y="5350445"/>
            <a:ext cx="22144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Azure</a:t>
            </a:r>
          </a:p>
        </p:txBody>
      </p:sp>
      <p:grpSp>
        <p:nvGrpSpPr>
          <p:cNvPr id="132" name="Group 57"/>
          <p:cNvGrpSpPr>
            <a:grpSpLocks noChangeAspect="1"/>
          </p:cNvGrpSpPr>
          <p:nvPr/>
        </p:nvGrpSpPr>
        <p:grpSpPr bwMode="auto">
          <a:xfrm rot="16200000">
            <a:off x="5289754" y="4347917"/>
            <a:ext cx="1357332" cy="1757529"/>
            <a:chOff x="2737" y="2380"/>
            <a:chExt cx="407" cy="527"/>
          </a:xfrm>
        </p:grpSpPr>
        <p:sp>
          <p:nvSpPr>
            <p:cNvPr id="133" name="AutoShape 56"/>
            <p:cNvSpPr>
              <a:spLocks noChangeAspect="1" noChangeArrowheads="1" noTextEdit="1"/>
            </p:cNvSpPr>
            <p:nvPr/>
          </p:nvSpPr>
          <p:spPr bwMode="auto">
            <a:xfrm>
              <a:off x="2737" y="2380"/>
              <a:ext cx="407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8"/>
            <p:cNvSpPr>
              <a:spLocks/>
            </p:cNvSpPr>
            <p:nvPr/>
          </p:nvSpPr>
          <p:spPr bwMode="auto">
            <a:xfrm>
              <a:off x="2735" y="2378"/>
              <a:ext cx="407" cy="531"/>
            </a:xfrm>
            <a:custGeom>
              <a:avLst/>
              <a:gdLst>
                <a:gd name="T0" fmla="*/ 0 w 180"/>
                <a:gd name="T1" fmla="*/ 89 h 236"/>
                <a:gd name="T2" fmla="*/ 90 w 180"/>
                <a:gd name="T3" fmla="*/ 0 h 236"/>
                <a:gd name="T4" fmla="*/ 180 w 180"/>
                <a:gd name="T5" fmla="*/ 89 h 236"/>
                <a:gd name="T6" fmla="*/ 90 w 180"/>
                <a:gd name="T7" fmla="*/ 179 h 236"/>
                <a:gd name="T8" fmla="*/ 56 w 180"/>
                <a:gd name="T9" fmla="*/ 172 h 236"/>
                <a:gd name="T10" fmla="*/ 0 w 180"/>
                <a:gd name="T11" fmla="*/ 236 h 236"/>
                <a:gd name="T12" fmla="*/ 0 w 180"/>
                <a:gd name="T13" fmla="*/ 8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236">
                  <a:moveTo>
                    <a:pt x="0" y="89"/>
                  </a:moveTo>
                  <a:cubicBezTo>
                    <a:pt x="0" y="40"/>
                    <a:pt x="41" y="0"/>
                    <a:pt x="90" y="0"/>
                  </a:cubicBezTo>
                  <a:cubicBezTo>
                    <a:pt x="140" y="0"/>
                    <a:pt x="180" y="40"/>
                    <a:pt x="180" y="89"/>
                  </a:cubicBezTo>
                  <a:cubicBezTo>
                    <a:pt x="180" y="139"/>
                    <a:pt x="140" y="179"/>
                    <a:pt x="90" y="179"/>
                  </a:cubicBezTo>
                  <a:cubicBezTo>
                    <a:pt x="78" y="179"/>
                    <a:pt x="66" y="177"/>
                    <a:pt x="56" y="172"/>
                  </a:cubicBezTo>
                  <a:cubicBezTo>
                    <a:pt x="0" y="236"/>
                    <a:pt x="0" y="236"/>
                    <a:pt x="0" y="236"/>
                  </a:cubicBezTo>
                  <a:lnTo>
                    <a:pt x="0" y="8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9"/>
            <p:cNvSpPr>
              <a:spLocks noEditPoints="1"/>
            </p:cNvSpPr>
            <p:nvPr/>
          </p:nvSpPr>
          <p:spPr bwMode="auto">
            <a:xfrm>
              <a:off x="2791" y="2567"/>
              <a:ext cx="122" cy="124"/>
            </a:xfrm>
            <a:custGeom>
              <a:avLst/>
              <a:gdLst>
                <a:gd name="T0" fmla="*/ 48 w 54"/>
                <a:gd name="T1" fmla="*/ 23 h 55"/>
                <a:gd name="T2" fmla="*/ 45 w 54"/>
                <a:gd name="T3" fmla="*/ 21 h 55"/>
                <a:gd name="T4" fmla="*/ 44 w 54"/>
                <a:gd name="T5" fmla="*/ 16 h 55"/>
                <a:gd name="T6" fmla="*/ 48 w 54"/>
                <a:gd name="T7" fmla="*/ 10 h 55"/>
                <a:gd name="T8" fmla="*/ 42 w 54"/>
                <a:gd name="T9" fmla="*/ 7 h 55"/>
                <a:gd name="T10" fmla="*/ 36 w 54"/>
                <a:gd name="T11" fmla="*/ 11 h 55"/>
                <a:gd name="T12" fmla="*/ 31 w 54"/>
                <a:gd name="T13" fmla="*/ 7 h 55"/>
                <a:gd name="T14" fmla="*/ 29 w 54"/>
                <a:gd name="T15" fmla="*/ 0 h 55"/>
                <a:gd name="T16" fmla="*/ 23 w 54"/>
                <a:gd name="T17" fmla="*/ 2 h 55"/>
                <a:gd name="T18" fmla="*/ 21 w 54"/>
                <a:gd name="T19" fmla="*/ 10 h 55"/>
                <a:gd name="T20" fmla="*/ 15 w 54"/>
                <a:gd name="T21" fmla="*/ 10 h 55"/>
                <a:gd name="T22" fmla="*/ 9 w 54"/>
                <a:gd name="T23" fmla="*/ 7 h 55"/>
                <a:gd name="T24" fmla="*/ 7 w 54"/>
                <a:gd name="T25" fmla="*/ 12 h 55"/>
                <a:gd name="T26" fmla="*/ 10 w 54"/>
                <a:gd name="T27" fmla="*/ 19 h 55"/>
                <a:gd name="T28" fmla="*/ 9 w 54"/>
                <a:gd name="T29" fmla="*/ 21 h 55"/>
                <a:gd name="T30" fmla="*/ 6 w 54"/>
                <a:gd name="T31" fmla="*/ 23 h 55"/>
                <a:gd name="T32" fmla="*/ 0 w 54"/>
                <a:gd name="T33" fmla="*/ 26 h 55"/>
                <a:gd name="T34" fmla="*/ 2 w 54"/>
                <a:gd name="T35" fmla="*/ 31 h 55"/>
                <a:gd name="T36" fmla="*/ 9 w 54"/>
                <a:gd name="T37" fmla="*/ 34 h 55"/>
                <a:gd name="T38" fmla="*/ 10 w 54"/>
                <a:gd name="T39" fmla="*/ 36 h 55"/>
                <a:gd name="T40" fmla="*/ 10 w 54"/>
                <a:gd name="T41" fmla="*/ 39 h 55"/>
                <a:gd name="T42" fmla="*/ 7 w 54"/>
                <a:gd name="T43" fmla="*/ 45 h 55"/>
                <a:gd name="T44" fmla="*/ 12 w 54"/>
                <a:gd name="T45" fmla="*/ 48 h 55"/>
                <a:gd name="T46" fmla="*/ 19 w 54"/>
                <a:gd name="T47" fmla="*/ 45 h 55"/>
                <a:gd name="T48" fmla="*/ 21 w 54"/>
                <a:gd name="T49" fmla="*/ 45 h 55"/>
                <a:gd name="T50" fmla="*/ 23 w 54"/>
                <a:gd name="T51" fmla="*/ 48 h 55"/>
                <a:gd name="T52" fmla="*/ 25 w 54"/>
                <a:gd name="T53" fmla="*/ 55 h 55"/>
                <a:gd name="T54" fmla="*/ 31 w 54"/>
                <a:gd name="T55" fmla="*/ 53 h 55"/>
                <a:gd name="T56" fmla="*/ 33 w 54"/>
                <a:gd name="T57" fmla="*/ 46 h 55"/>
                <a:gd name="T58" fmla="*/ 35 w 54"/>
                <a:gd name="T59" fmla="*/ 45 h 55"/>
                <a:gd name="T60" fmla="*/ 39 w 54"/>
                <a:gd name="T61" fmla="*/ 45 h 55"/>
                <a:gd name="T62" fmla="*/ 45 w 54"/>
                <a:gd name="T63" fmla="*/ 48 h 55"/>
                <a:gd name="T64" fmla="*/ 48 w 54"/>
                <a:gd name="T65" fmla="*/ 43 h 55"/>
                <a:gd name="T66" fmla="*/ 44 w 54"/>
                <a:gd name="T67" fmla="*/ 36 h 55"/>
                <a:gd name="T68" fmla="*/ 45 w 54"/>
                <a:gd name="T69" fmla="*/ 34 h 55"/>
                <a:gd name="T70" fmla="*/ 48 w 54"/>
                <a:gd name="T71" fmla="*/ 32 h 55"/>
                <a:gd name="T72" fmla="*/ 54 w 54"/>
                <a:gd name="T73" fmla="*/ 30 h 55"/>
                <a:gd name="T74" fmla="*/ 52 w 54"/>
                <a:gd name="T75" fmla="*/ 24 h 55"/>
                <a:gd name="T76" fmla="*/ 17 w 54"/>
                <a:gd name="T77" fmla="*/ 28 h 55"/>
                <a:gd name="T78" fmla="*/ 37 w 54"/>
                <a:gd name="T79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5">
                  <a:moveTo>
                    <a:pt x="52" y="24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6" y="23"/>
                    <a:pt x="45" y="22"/>
                    <a:pt x="45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1"/>
                    <a:pt x="44" y="20"/>
                    <a:pt x="44" y="19"/>
                  </a:cubicBezTo>
                  <a:cubicBezTo>
                    <a:pt x="44" y="18"/>
                    <a:pt x="43" y="17"/>
                    <a:pt x="44" y="1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3" y="6"/>
                    <a:pt x="42" y="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11"/>
                    <a:pt x="36" y="11"/>
                    <a:pt x="36" y="11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2" y="9"/>
                    <a:pt x="31" y="8"/>
                    <a:pt x="31" y="7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1"/>
                    <a:pt x="30" y="0"/>
                    <a:pt x="2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1"/>
                    <a:pt x="23" y="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9"/>
                    <a:pt x="22" y="9"/>
                    <a:pt x="21" y="10"/>
                  </a:cubicBezTo>
                  <a:cubicBezTo>
                    <a:pt x="20" y="10"/>
                    <a:pt x="19" y="10"/>
                    <a:pt x="19" y="11"/>
                  </a:cubicBezTo>
                  <a:cubicBezTo>
                    <a:pt x="18" y="11"/>
                    <a:pt x="17" y="11"/>
                    <a:pt x="15" y="1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1"/>
                    <a:pt x="7" y="1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0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8" y="23"/>
                    <a:pt x="6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5"/>
                    <a:pt x="0" y="2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8" y="32"/>
                    <a:pt x="9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10" y="35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1" y="38"/>
                    <a:pt x="10" y="3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6" y="45"/>
                    <a:pt x="7" y="4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1" y="49"/>
                    <a:pt x="12" y="48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7" y="44"/>
                    <a:pt x="18" y="44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20" y="45"/>
                    <a:pt x="21" y="45"/>
                  </a:cubicBezTo>
                  <a:cubicBezTo>
                    <a:pt x="21" y="45"/>
                    <a:pt x="21" y="46"/>
                    <a:pt x="21" y="46"/>
                  </a:cubicBezTo>
                  <a:cubicBezTo>
                    <a:pt x="22" y="46"/>
                    <a:pt x="23" y="46"/>
                    <a:pt x="23" y="48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4"/>
                    <a:pt x="24" y="55"/>
                    <a:pt x="25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30" y="55"/>
                    <a:pt x="31" y="54"/>
                    <a:pt x="31" y="53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6"/>
                    <a:pt x="32" y="46"/>
                    <a:pt x="33" y="46"/>
                  </a:cubicBezTo>
                  <a:cubicBezTo>
                    <a:pt x="33" y="46"/>
                    <a:pt x="33" y="45"/>
                    <a:pt x="33" y="45"/>
                  </a:cubicBezTo>
                  <a:cubicBezTo>
                    <a:pt x="34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4"/>
                    <a:pt x="37" y="44"/>
                    <a:pt x="39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3" y="49"/>
                    <a:pt x="44" y="48"/>
                    <a:pt x="45" y="48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8" y="45"/>
                    <a:pt x="48" y="44"/>
                    <a:pt x="48" y="43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3" y="38"/>
                    <a:pt x="44" y="37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5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3"/>
                    <a:pt x="46" y="32"/>
                    <a:pt x="48" y="32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1"/>
                    <a:pt x="54" y="30"/>
                    <a:pt x="54" y="30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25"/>
                    <a:pt x="53" y="24"/>
                    <a:pt x="52" y="24"/>
                  </a:cubicBezTo>
                  <a:close/>
                  <a:moveTo>
                    <a:pt x="27" y="37"/>
                  </a:moveTo>
                  <a:cubicBezTo>
                    <a:pt x="22" y="37"/>
                    <a:pt x="17" y="33"/>
                    <a:pt x="17" y="28"/>
                  </a:cubicBezTo>
                  <a:cubicBezTo>
                    <a:pt x="17" y="22"/>
                    <a:pt x="22" y="18"/>
                    <a:pt x="27" y="18"/>
                  </a:cubicBezTo>
                  <a:cubicBezTo>
                    <a:pt x="33" y="18"/>
                    <a:pt x="37" y="22"/>
                    <a:pt x="37" y="28"/>
                  </a:cubicBezTo>
                  <a:cubicBezTo>
                    <a:pt x="37" y="33"/>
                    <a:pt x="33" y="37"/>
                    <a:pt x="27" y="37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0"/>
            <p:cNvSpPr>
              <a:spLocks noEditPoints="1"/>
            </p:cNvSpPr>
            <p:nvPr/>
          </p:nvSpPr>
          <p:spPr bwMode="auto">
            <a:xfrm>
              <a:off x="2889" y="2470"/>
              <a:ext cx="174" cy="174"/>
            </a:xfrm>
            <a:custGeom>
              <a:avLst/>
              <a:gdLst>
                <a:gd name="T0" fmla="*/ 69 w 77"/>
                <a:gd name="T1" fmla="*/ 36 h 77"/>
                <a:gd name="T2" fmla="*/ 65 w 77"/>
                <a:gd name="T3" fmla="*/ 33 h 77"/>
                <a:gd name="T4" fmla="*/ 66 w 77"/>
                <a:gd name="T5" fmla="*/ 25 h 77"/>
                <a:gd name="T6" fmla="*/ 71 w 77"/>
                <a:gd name="T7" fmla="*/ 17 h 77"/>
                <a:gd name="T8" fmla="*/ 64 w 77"/>
                <a:gd name="T9" fmla="*/ 12 h 77"/>
                <a:gd name="T10" fmla="*/ 54 w 77"/>
                <a:gd name="T11" fmla="*/ 16 h 77"/>
                <a:gd name="T12" fmla="*/ 48 w 77"/>
                <a:gd name="T13" fmla="*/ 10 h 77"/>
                <a:gd name="T14" fmla="*/ 47 w 77"/>
                <a:gd name="T15" fmla="*/ 1 h 77"/>
                <a:gd name="T16" fmla="*/ 38 w 77"/>
                <a:gd name="T17" fmla="*/ 2 h 77"/>
                <a:gd name="T18" fmla="*/ 34 w 77"/>
                <a:gd name="T19" fmla="*/ 12 h 77"/>
                <a:gd name="T20" fmla="*/ 26 w 77"/>
                <a:gd name="T21" fmla="*/ 12 h 77"/>
                <a:gd name="T22" fmla="*/ 18 w 77"/>
                <a:gd name="T23" fmla="*/ 6 h 77"/>
                <a:gd name="T24" fmla="*/ 13 w 77"/>
                <a:gd name="T25" fmla="*/ 13 h 77"/>
                <a:gd name="T26" fmla="*/ 17 w 77"/>
                <a:gd name="T27" fmla="*/ 23 h 77"/>
                <a:gd name="T28" fmla="*/ 15 w 77"/>
                <a:gd name="T29" fmla="*/ 26 h 77"/>
                <a:gd name="T30" fmla="*/ 11 w 77"/>
                <a:gd name="T31" fmla="*/ 29 h 77"/>
                <a:gd name="T32" fmla="*/ 1 w 77"/>
                <a:gd name="T33" fmla="*/ 31 h 77"/>
                <a:gd name="T34" fmla="*/ 3 w 77"/>
                <a:gd name="T35" fmla="*/ 39 h 77"/>
                <a:gd name="T36" fmla="*/ 13 w 77"/>
                <a:gd name="T37" fmla="*/ 44 h 77"/>
                <a:gd name="T38" fmla="*/ 13 w 77"/>
                <a:gd name="T39" fmla="*/ 47 h 77"/>
                <a:gd name="T40" fmla="*/ 12 w 77"/>
                <a:gd name="T41" fmla="*/ 52 h 77"/>
                <a:gd name="T42" fmla="*/ 7 w 77"/>
                <a:gd name="T43" fmla="*/ 60 h 77"/>
                <a:gd name="T44" fmla="*/ 14 w 77"/>
                <a:gd name="T45" fmla="*/ 64 h 77"/>
                <a:gd name="T46" fmla="*/ 24 w 77"/>
                <a:gd name="T47" fmla="*/ 61 h 77"/>
                <a:gd name="T48" fmla="*/ 27 w 77"/>
                <a:gd name="T49" fmla="*/ 62 h 77"/>
                <a:gd name="T50" fmla="*/ 29 w 77"/>
                <a:gd name="T51" fmla="*/ 67 h 77"/>
                <a:gd name="T52" fmla="*/ 31 w 77"/>
                <a:gd name="T53" fmla="*/ 76 h 77"/>
                <a:gd name="T54" fmla="*/ 39 w 77"/>
                <a:gd name="T55" fmla="*/ 75 h 77"/>
                <a:gd name="T56" fmla="*/ 44 w 77"/>
                <a:gd name="T57" fmla="*/ 65 h 77"/>
                <a:gd name="T58" fmla="*/ 48 w 77"/>
                <a:gd name="T59" fmla="*/ 64 h 77"/>
                <a:gd name="T60" fmla="*/ 52 w 77"/>
                <a:gd name="T61" fmla="*/ 65 h 77"/>
                <a:gd name="T62" fmla="*/ 60 w 77"/>
                <a:gd name="T63" fmla="*/ 70 h 77"/>
                <a:gd name="T64" fmla="*/ 65 w 77"/>
                <a:gd name="T65" fmla="*/ 64 h 77"/>
                <a:gd name="T66" fmla="*/ 61 w 77"/>
                <a:gd name="T67" fmla="*/ 53 h 77"/>
                <a:gd name="T68" fmla="*/ 63 w 77"/>
                <a:gd name="T69" fmla="*/ 50 h 77"/>
                <a:gd name="T70" fmla="*/ 67 w 77"/>
                <a:gd name="T71" fmla="*/ 48 h 77"/>
                <a:gd name="T72" fmla="*/ 77 w 77"/>
                <a:gd name="T73" fmla="*/ 46 h 77"/>
                <a:gd name="T74" fmla="*/ 75 w 77"/>
                <a:gd name="T75" fmla="*/ 38 h 77"/>
                <a:gd name="T76" fmla="*/ 25 w 77"/>
                <a:gd name="T77" fmla="*/ 37 h 77"/>
                <a:gd name="T78" fmla="*/ 53 w 77"/>
                <a:gd name="T79" fmla="*/ 4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77">
                  <a:moveTo>
                    <a:pt x="75" y="38"/>
                  </a:moveTo>
                  <a:cubicBezTo>
                    <a:pt x="69" y="36"/>
                    <a:pt x="69" y="36"/>
                    <a:pt x="69" y="36"/>
                  </a:cubicBezTo>
                  <a:cubicBezTo>
                    <a:pt x="66" y="36"/>
                    <a:pt x="66" y="34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2"/>
                    <a:pt x="65" y="31"/>
                    <a:pt x="64" y="30"/>
                  </a:cubicBezTo>
                  <a:cubicBezTo>
                    <a:pt x="64" y="28"/>
                    <a:pt x="64" y="27"/>
                    <a:pt x="66" y="2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2" y="19"/>
                    <a:pt x="72" y="18"/>
                    <a:pt x="71" y="1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7" y="12"/>
                    <a:pt x="66" y="12"/>
                    <a:pt x="64" y="12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7" y="17"/>
                    <a:pt x="55" y="17"/>
                    <a:pt x="54" y="16"/>
                  </a:cubicBezTo>
                  <a:cubicBezTo>
                    <a:pt x="53" y="15"/>
                    <a:pt x="52" y="15"/>
                    <a:pt x="50" y="14"/>
                  </a:cubicBezTo>
                  <a:cubicBezTo>
                    <a:pt x="49" y="13"/>
                    <a:pt x="48" y="12"/>
                    <a:pt x="48" y="1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8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8" y="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1"/>
                    <a:pt x="35" y="12"/>
                    <a:pt x="34" y="12"/>
                  </a:cubicBezTo>
                  <a:cubicBezTo>
                    <a:pt x="33" y="12"/>
                    <a:pt x="31" y="13"/>
                    <a:pt x="30" y="13"/>
                  </a:cubicBezTo>
                  <a:cubicBezTo>
                    <a:pt x="29" y="13"/>
                    <a:pt x="27" y="13"/>
                    <a:pt x="26" y="1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18" y="6"/>
                    <a:pt x="18" y="6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2" y="12"/>
                    <a:pt x="13" y="1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8" y="21"/>
                    <a:pt x="17" y="22"/>
                    <a:pt x="17" y="23"/>
                  </a:cubicBezTo>
                  <a:cubicBezTo>
                    <a:pt x="17" y="23"/>
                    <a:pt x="17" y="23"/>
                    <a:pt x="17" y="24"/>
                  </a:cubicBezTo>
                  <a:cubicBezTo>
                    <a:pt x="16" y="24"/>
                    <a:pt x="15" y="25"/>
                    <a:pt x="15" y="26"/>
                  </a:cubicBezTo>
                  <a:cubicBezTo>
                    <a:pt x="15" y="26"/>
                    <a:pt x="15" y="27"/>
                    <a:pt x="15" y="27"/>
                  </a:cubicBezTo>
                  <a:cubicBezTo>
                    <a:pt x="14" y="28"/>
                    <a:pt x="13" y="29"/>
                    <a:pt x="1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9"/>
                    <a:pt x="1" y="30"/>
                    <a:pt x="1" y="31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7"/>
                    <a:pt x="1" y="38"/>
                    <a:pt x="3" y="39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2" y="41"/>
                    <a:pt x="12" y="42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8"/>
                    <a:pt x="14" y="50"/>
                    <a:pt x="12" y="5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6" y="59"/>
                    <a:pt x="7" y="60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1" y="65"/>
                    <a:pt x="12" y="65"/>
                    <a:pt x="14" y="64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21" y="60"/>
                    <a:pt x="23" y="60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1"/>
                    <a:pt x="26" y="62"/>
                    <a:pt x="27" y="62"/>
                  </a:cubicBezTo>
                  <a:cubicBezTo>
                    <a:pt x="27" y="62"/>
                    <a:pt x="27" y="63"/>
                    <a:pt x="27" y="63"/>
                  </a:cubicBezTo>
                  <a:cubicBezTo>
                    <a:pt x="28" y="63"/>
                    <a:pt x="29" y="64"/>
                    <a:pt x="29" y="67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9" y="75"/>
                    <a:pt x="30" y="76"/>
                    <a:pt x="31" y="76"/>
                  </a:cubicBezTo>
                  <a:cubicBezTo>
                    <a:pt x="37" y="77"/>
                    <a:pt x="37" y="77"/>
                    <a:pt x="37" y="77"/>
                  </a:cubicBezTo>
                  <a:cubicBezTo>
                    <a:pt x="38" y="77"/>
                    <a:pt x="39" y="76"/>
                    <a:pt x="39" y="75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2" y="66"/>
                    <a:pt x="43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5" y="64"/>
                    <a:pt x="47" y="64"/>
                    <a:pt x="48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3"/>
                    <a:pt x="50" y="63"/>
                    <a:pt x="52" y="65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8" y="71"/>
                    <a:pt x="59" y="71"/>
                    <a:pt x="60" y="70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6"/>
                    <a:pt x="66" y="65"/>
                    <a:pt x="65" y="64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0" y="56"/>
                    <a:pt x="61" y="54"/>
                    <a:pt x="61" y="53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2" y="52"/>
                    <a:pt x="63" y="51"/>
                    <a:pt x="63" y="5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4" y="49"/>
                    <a:pt x="65" y="48"/>
                    <a:pt x="67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5" y="48"/>
                    <a:pt x="77" y="47"/>
                    <a:pt x="77" y="4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38"/>
                    <a:pt x="75" y="38"/>
                  </a:cubicBezTo>
                  <a:close/>
                  <a:moveTo>
                    <a:pt x="37" y="52"/>
                  </a:moveTo>
                  <a:cubicBezTo>
                    <a:pt x="29" y="51"/>
                    <a:pt x="24" y="44"/>
                    <a:pt x="25" y="37"/>
                  </a:cubicBezTo>
                  <a:cubicBezTo>
                    <a:pt x="26" y="29"/>
                    <a:pt x="33" y="23"/>
                    <a:pt x="41" y="24"/>
                  </a:cubicBezTo>
                  <a:cubicBezTo>
                    <a:pt x="48" y="25"/>
                    <a:pt x="54" y="32"/>
                    <a:pt x="53" y="40"/>
                  </a:cubicBezTo>
                  <a:cubicBezTo>
                    <a:pt x="52" y="48"/>
                    <a:pt x="45" y="53"/>
                    <a:pt x="3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8426209" y="3021254"/>
            <a:ext cx="1037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/>
              <a:t>Golden Tar</a:t>
            </a:r>
          </a:p>
        </p:txBody>
      </p:sp>
      <p:cxnSp>
        <p:nvCxnSpPr>
          <p:cNvPr id="138" name="Straight Arrow Connector 137"/>
          <p:cNvCxnSpPr>
            <a:cxnSpLocks/>
          </p:cNvCxnSpPr>
          <p:nvPr/>
        </p:nvCxnSpPr>
        <p:spPr>
          <a:xfrm>
            <a:off x="10065353" y="4818149"/>
            <a:ext cx="417889" cy="73235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10466450" y="1393645"/>
            <a:ext cx="1308415" cy="5327620"/>
          </a:xfrm>
          <a:prstGeom prst="rect">
            <a:avLst/>
          </a:prstGeom>
          <a:noFill/>
          <a:ln w="25400">
            <a:solidFill>
              <a:srgbClr val="6A237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1674443" y="4255353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Check in</a:t>
            </a:r>
            <a:endParaRPr lang="zh-CN" altLang="en-US" dirty="0"/>
          </a:p>
        </p:txBody>
      </p:sp>
      <p:grpSp>
        <p:nvGrpSpPr>
          <p:cNvPr id="141" name="Group 40"/>
          <p:cNvGrpSpPr>
            <a:grpSpLocks noChangeAspect="1"/>
          </p:cNvGrpSpPr>
          <p:nvPr/>
        </p:nvGrpSpPr>
        <p:grpSpPr bwMode="auto">
          <a:xfrm>
            <a:off x="6589444" y="4985742"/>
            <a:ext cx="275098" cy="363781"/>
            <a:chOff x="3177" y="2910"/>
            <a:chExt cx="456" cy="603"/>
          </a:xfrm>
        </p:grpSpPr>
        <p:sp>
          <p:nvSpPr>
            <p:cNvPr id="142" name="Freeform 41"/>
            <p:cNvSpPr>
              <a:spLocks/>
            </p:cNvSpPr>
            <p:nvPr/>
          </p:nvSpPr>
          <p:spPr bwMode="auto">
            <a:xfrm>
              <a:off x="3177" y="2910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2"/>
            <p:cNvSpPr>
              <a:spLocks/>
            </p:cNvSpPr>
            <p:nvPr/>
          </p:nvSpPr>
          <p:spPr bwMode="auto">
            <a:xfrm>
              <a:off x="3177" y="2910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3"/>
            <p:cNvSpPr>
              <a:spLocks/>
            </p:cNvSpPr>
            <p:nvPr/>
          </p:nvSpPr>
          <p:spPr bwMode="auto">
            <a:xfrm>
              <a:off x="3225" y="3075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3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3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3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4"/>
            <p:cNvSpPr>
              <a:spLocks/>
            </p:cNvSpPr>
            <p:nvPr/>
          </p:nvSpPr>
          <p:spPr bwMode="auto">
            <a:xfrm>
              <a:off x="3225" y="3125"/>
              <a:ext cx="153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5"/>
            <p:cNvSpPr>
              <a:spLocks/>
            </p:cNvSpPr>
            <p:nvPr/>
          </p:nvSpPr>
          <p:spPr bwMode="auto">
            <a:xfrm>
              <a:off x="3225" y="3173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2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2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6"/>
            <p:cNvSpPr>
              <a:spLocks/>
            </p:cNvSpPr>
            <p:nvPr/>
          </p:nvSpPr>
          <p:spPr bwMode="auto">
            <a:xfrm>
              <a:off x="3225" y="3224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7"/>
            <p:cNvSpPr>
              <a:spLocks/>
            </p:cNvSpPr>
            <p:nvPr/>
          </p:nvSpPr>
          <p:spPr bwMode="auto">
            <a:xfrm>
              <a:off x="3225" y="337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8"/>
            <p:cNvSpPr>
              <a:spLocks/>
            </p:cNvSpPr>
            <p:nvPr/>
          </p:nvSpPr>
          <p:spPr bwMode="auto">
            <a:xfrm>
              <a:off x="3225" y="342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9"/>
            <p:cNvSpPr>
              <a:spLocks/>
            </p:cNvSpPr>
            <p:nvPr/>
          </p:nvSpPr>
          <p:spPr bwMode="auto">
            <a:xfrm>
              <a:off x="3436" y="3027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0"/>
            <p:cNvSpPr>
              <a:spLocks/>
            </p:cNvSpPr>
            <p:nvPr/>
          </p:nvSpPr>
          <p:spPr bwMode="auto">
            <a:xfrm>
              <a:off x="3436" y="2979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0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1"/>
            <p:cNvSpPr>
              <a:spLocks/>
            </p:cNvSpPr>
            <p:nvPr/>
          </p:nvSpPr>
          <p:spPr bwMode="auto">
            <a:xfrm>
              <a:off x="3436" y="3224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2"/>
            <p:cNvSpPr>
              <a:spLocks/>
            </p:cNvSpPr>
            <p:nvPr/>
          </p:nvSpPr>
          <p:spPr bwMode="auto">
            <a:xfrm>
              <a:off x="3436" y="3271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3"/>
            <p:cNvSpPr>
              <a:spLocks/>
            </p:cNvSpPr>
            <p:nvPr/>
          </p:nvSpPr>
          <p:spPr bwMode="auto">
            <a:xfrm>
              <a:off x="3436" y="3322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4"/>
            <p:cNvSpPr>
              <a:spLocks/>
            </p:cNvSpPr>
            <p:nvPr/>
          </p:nvSpPr>
          <p:spPr bwMode="auto">
            <a:xfrm>
              <a:off x="3436" y="337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5"/>
            <p:cNvSpPr>
              <a:spLocks/>
            </p:cNvSpPr>
            <p:nvPr/>
          </p:nvSpPr>
          <p:spPr bwMode="auto">
            <a:xfrm>
              <a:off x="3436" y="342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56"/>
            <p:cNvSpPr>
              <a:spLocks noChangeArrowheads="1"/>
            </p:cNvSpPr>
            <p:nvPr/>
          </p:nvSpPr>
          <p:spPr bwMode="auto">
            <a:xfrm>
              <a:off x="3441" y="3056"/>
              <a:ext cx="144" cy="14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57"/>
            <p:cNvSpPr>
              <a:spLocks noChangeArrowheads="1"/>
            </p:cNvSpPr>
            <p:nvPr/>
          </p:nvSpPr>
          <p:spPr bwMode="auto">
            <a:xfrm>
              <a:off x="3225" y="3252"/>
              <a:ext cx="149" cy="98"/>
            </a:xfrm>
            <a:prstGeom prst="rect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40"/>
          <p:cNvGrpSpPr>
            <a:grpSpLocks noChangeAspect="1"/>
          </p:cNvGrpSpPr>
          <p:nvPr/>
        </p:nvGrpSpPr>
        <p:grpSpPr bwMode="auto">
          <a:xfrm>
            <a:off x="7326704" y="5013761"/>
            <a:ext cx="275098" cy="363781"/>
            <a:chOff x="3177" y="2910"/>
            <a:chExt cx="456" cy="603"/>
          </a:xfrm>
        </p:grpSpPr>
        <p:sp>
          <p:nvSpPr>
            <p:cNvPr id="160" name="Freeform 41"/>
            <p:cNvSpPr>
              <a:spLocks/>
            </p:cNvSpPr>
            <p:nvPr/>
          </p:nvSpPr>
          <p:spPr bwMode="auto">
            <a:xfrm>
              <a:off x="3177" y="2910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2"/>
            <p:cNvSpPr>
              <a:spLocks/>
            </p:cNvSpPr>
            <p:nvPr/>
          </p:nvSpPr>
          <p:spPr bwMode="auto">
            <a:xfrm>
              <a:off x="3177" y="2910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3"/>
            <p:cNvSpPr>
              <a:spLocks/>
            </p:cNvSpPr>
            <p:nvPr/>
          </p:nvSpPr>
          <p:spPr bwMode="auto">
            <a:xfrm>
              <a:off x="3225" y="3075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3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3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3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4"/>
            <p:cNvSpPr>
              <a:spLocks/>
            </p:cNvSpPr>
            <p:nvPr/>
          </p:nvSpPr>
          <p:spPr bwMode="auto">
            <a:xfrm>
              <a:off x="3225" y="3125"/>
              <a:ext cx="153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5"/>
            <p:cNvSpPr>
              <a:spLocks/>
            </p:cNvSpPr>
            <p:nvPr/>
          </p:nvSpPr>
          <p:spPr bwMode="auto">
            <a:xfrm>
              <a:off x="3225" y="3173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2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2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6"/>
            <p:cNvSpPr>
              <a:spLocks/>
            </p:cNvSpPr>
            <p:nvPr/>
          </p:nvSpPr>
          <p:spPr bwMode="auto">
            <a:xfrm>
              <a:off x="3225" y="3224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7"/>
            <p:cNvSpPr>
              <a:spLocks/>
            </p:cNvSpPr>
            <p:nvPr/>
          </p:nvSpPr>
          <p:spPr bwMode="auto">
            <a:xfrm>
              <a:off x="3225" y="337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8"/>
            <p:cNvSpPr>
              <a:spLocks/>
            </p:cNvSpPr>
            <p:nvPr/>
          </p:nvSpPr>
          <p:spPr bwMode="auto">
            <a:xfrm>
              <a:off x="3225" y="342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9"/>
            <p:cNvSpPr>
              <a:spLocks/>
            </p:cNvSpPr>
            <p:nvPr/>
          </p:nvSpPr>
          <p:spPr bwMode="auto">
            <a:xfrm>
              <a:off x="3436" y="3027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50"/>
            <p:cNvSpPr>
              <a:spLocks/>
            </p:cNvSpPr>
            <p:nvPr/>
          </p:nvSpPr>
          <p:spPr bwMode="auto">
            <a:xfrm>
              <a:off x="3436" y="2979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0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51"/>
            <p:cNvSpPr>
              <a:spLocks/>
            </p:cNvSpPr>
            <p:nvPr/>
          </p:nvSpPr>
          <p:spPr bwMode="auto">
            <a:xfrm>
              <a:off x="3436" y="3224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2"/>
            <p:cNvSpPr>
              <a:spLocks/>
            </p:cNvSpPr>
            <p:nvPr/>
          </p:nvSpPr>
          <p:spPr bwMode="auto">
            <a:xfrm>
              <a:off x="3436" y="3271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3"/>
            <p:cNvSpPr>
              <a:spLocks/>
            </p:cNvSpPr>
            <p:nvPr/>
          </p:nvSpPr>
          <p:spPr bwMode="auto">
            <a:xfrm>
              <a:off x="3436" y="3322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4"/>
            <p:cNvSpPr>
              <a:spLocks/>
            </p:cNvSpPr>
            <p:nvPr/>
          </p:nvSpPr>
          <p:spPr bwMode="auto">
            <a:xfrm>
              <a:off x="3436" y="337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5"/>
            <p:cNvSpPr>
              <a:spLocks/>
            </p:cNvSpPr>
            <p:nvPr/>
          </p:nvSpPr>
          <p:spPr bwMode="auto">
            <a:xfrm>
              <a:off x="3436" y="342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56"/>
            <p:cNvSpPr>
              <a:spLocks noChangeArrowheads="1"/>
            </p:cNvSpPr>
            <p:nvPr/>
          </p:nvSpPr>
          <p:spPr bwMode="auto">
            <a:xfrm>
              <a:off x="3441" y="3056"/>
              <a:ext cx="144" cy="14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57"/>
            <p:cNvSpPr>
              <a:spLocks noChangeArrowheads="1"/>
            </p:cNvSpPr>
            <p:nvPr/>
          </p:nvSpPr>
          <p:spPr bwMode="auto">
            <a:xfrm>
              <a:off x="3225" y="3252"/>
              <a:ext cx="149" cy="98"/>
            </a:xfrm>
            <a:prstGeom prst="rect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40"/>
          <p:cNvGrpSpPr>
            <a:grpSpLocks noChangeAspect="1"/>
          </p:cNvGrpSpPr>
          <p:nvPr/>
        </p:nvGrpSpPr>
        <p:grpSpPr bwMode="auto">
          <a:xfrm>
            <a:off x="8065440" y="5010246"/>
            <a:ext cx="275098" cy="363781"/>
            <a:chOff x="3177" y="2910"/>
            <a:chExt cx="456" cy="603"/>
          </a:xfrm>
        </p:grpSpPr>
        <p:sp>
          <p:nvSpPr>
            <p:cNvPr id="178" name="Freeform 41"/>
            <p:cNvSpPr>
              <a:spLocks/>
            </p:cNvSpPr>
            <p:nvPr/>
          </p:nvSpPr>
          <p:spPr bwMode="auto">
            <a:xfrm>
              <a:off x="3177" y="2910"/>
              <a:ext cx="456" cy="603"/>
            </a:xfrm>
            <a:custGeom>
              <a:avLst/>
              <a:gdLst>
                <a:gd name="T0" fmla="*/ 456 w 456"/>
                <a:gd name="T1" fmla="*/ 603 h 603"/>
                <a:gd name="T2" fmla="*/ 0 w 456"/>
                <a:gd name="T3" fmla="*/ 603 h 603"/>
                <a:gd name="T4" fmla="*/ 0 w 456"/>
                <a:gd name="T5" fmla="*/ 136 h 603"/>
                <a:gd name="T6" fmla="*/ 144 w 456"/>
                <a:gd name="T7" fmla="*/ 0 h 603"/>
                <a:gd name="T8" fmla="*/ 456 w 456"/>
                <a:gd name="T9" fmla="*/ 0 h 603"/>
                <a:gd name="T10" fmla="*/ 456 w 456"/>
                <a:gd name="T11" fmla="*/ 60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6" h="603">
                  <a:moveTo>
                    <a:pt x="456" y="603"/>
                  </a:moveTo>
                  <a:lnTo>
                    <a:pt x="0" y="603"/>
                  </a:lnTo>
                  <a:lnTo>
                    <a:pt x="0" y="136"/>
                  </a:lnTo>
                  <a:lnTo>
                    <a:pt x="144" y="0"/>
                  </a:lnTo>
                  <a:lnTo>
                    <a:pt x="456" y="0"/>
                  </a:lnTo>
                  <a:lnTo>
                    <a:pt x="456" y="603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2"/>
            <p:cNvSpPr>
              <a:spLocks/>
            </p:cNvSpPr>
            <p:nvPr/>
          </p:nvSpPr>
          <p:spPr bwMode="auto">
            <a:xfrm>
              <a:off x="3177" y="2910"/>
              <a:ext cx="144" cy="136"/>
            </a:xfrm>
            <a:custGeom>
              <a:avLst/>
              <a:gdLst>
                <a:gd name="T0" fmla="*/ 144 w 144"/>
                <a:gd name="T1" fmla="*/ 136 h 136"/>
                <a:gd name="T2" fmla="*/ 0 w 144"/>
                <a:gd name="T3" fmla="*/ 136 h 136"/>
                <a:gd name="T4" fmla="*/ 144 w 144"/>
                <a:gd name="T5" fmla="*/ 0 h 136"/>
                <a:gd name="T6" fmla="*/ 144 w 144"/>
                <a:gd name="T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36">
                  <a:moveTo>
                    <a:pt x="144" y="136"/>
                  </a:moveTo>
                  <a:lnTo>
                    <a:pt x="0" y="136"/>
                  </a:lnTo>
                  <a:lnTo>
                    <a:pt x="144" y="0"/>
                  </a:lnTo>
                  <a:lnTo>
                    <a:pt x="144" y="13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3"/>
            <p:cNvSpPr>
              <a:spLocks/>
            </p:cNvSpPr>
            <p:nvPr/>
          </p:nvSpPr>
          <p:spPr bwMode="auto">
            <a:xfrm>
              <a:off x="3225" y="3075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3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3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3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4"/>
            <p:cNvSpPr>
              <a:spLocks/>
            </p:cNvSpPr>
            <p:nvPr/>
          </p:nvSpPr>
          <p:spPr bwMode="auto">
            <a:xfrm>
              <a:off x="3225" y="3125"/>
              <a:ext cx="153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5"/>
            <p:cNvSpPr>
              <a:spLocks/>
            </p:cNvSpPr>
            <p:nvPr/>
          </p:nvSpPr>
          <p:spPr bwMode="auto">
            <a:xfrm>
              <a:off x="3225" y="3173"/>
              <a:ext cx="153" cy="12"/>
            </a:xfrm>
            <a:custGeom>
              <a:avLst/>
              <a:gdLst>
                <a:gd name="T0" fmla="*/ 62 w 64"/>
                <a:gd name="T1" fmla="*/ 5 h 5"/>
                <a:gd name="T2" fmla="*/ 2 w 64"/>
                <a:gd name="T3" fmla="*/ 5 h 5"/>
                <a:gd name="T4" fmla="*/ 0 w 64"/>
                <a:gd name="T5" fmla="*/ 2 h 5"/>
                <a:gd name="T6" fmla="*/ 2 w 64"/>
                <a:gd name="T7" fmla="*/ 0 h 5"/>
                <a:gd name="T8" fmla="*/ 62 w 64"/>
                <a:gd name="T9" fmla="*/ 0 h 5"/>
                <a:gd name="T10" fmla="*/ 64 w 64"/>
                <a:gd name="T11" fmla="*/ 2 h 5"/>
                <a:gd name="T12" fmla="*/ 62 w 64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5">
                  <a:moveTo>
                    <a:pt x="6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5"/>
                    <a:pt x="62" y="5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6"/>
            <p:cNvSpPr>
              <a:spLocks/>
            </p:cNvSpPr>
            <p:nvPr/>
          </p:nvSpPr>
          <p:spPr bwMode="auto">
            <a:xfrm>
              <a:off x="3225" y="3224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7"/>
            <p:cNvSpPr>
              <a:spLocks/>
            </p:cNvSpPr>
            <p:nvPr/>
          </p:nvSpPr>
          <p:spPr bwMode="auto">
            <a:xfrm>
              <a:off x="3225" y="337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8"/>
            <p:cNvSpPr>
              <a:spLocks/>
            </p:cNvSpPr>
            <p:nvPr/>
          </p:nvSpPr>
          <p:spPr bwMode="auto">
            <a:xfrm>
              <a:off x="3225" y="3420"/>
              <a:ext cx="153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9"/>
            <p:cNvSpPr>
              <a:spLocks/>
            </p:cNvSpPr>
            <p:nvPr/>
          </p:nvSpPr>
          <p:spPr bwMode="auto">
            <a:xfrm>
              <a:off x="3436" y="3027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50"/>
            <p:cNvSpPr>
              <a:spLocks/>
            </p:cNvSpPr>
            <p:nvPr/>
          </p:nvSpPr>
          <p:spPr bwMode="auto">
            <a:xfrm>
              <a:off x="3436" y="2979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0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51"/>
            <p:cNvSpPr>
              <a:spLocks/>
            </p:cNvSpPr>
            <p:nvPr/>
          </p:nvSpPr>
          <p:spPr bwMode="auto">
            <a:xfrm>
              <a:off x="3436" y="3224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52"/>
            <p:cNvSpPr>
              <a:spLocks/>
            </p:cNvSpPr>
            <p:nvPr/>
          </p:nvSpPr>
          <p:spPr bwMode="auto">
            <a:xfrm>
              <a:off x="3436" y="3271"/>
              <a:ext cx="154" cy="10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3"/>
            <p:cNvSpPr>
              <a:spLocks/>
            </p:cNvSpPr>
            <p:nvPr/>
          </p:nvSpPr>
          <p:spPr bwMode="auto">
            <a:xfrm>
              <a:off x="3436" y="3322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4"/>
            <p:cNvSpPr>
              <a:spLocks/>
            </p:cNvSpPr>
            <p:nvPr/>
          </p:nvSpPr>
          <p:spPr bwMode="auto">
            <a:xfrm>
              <a:off x="3436" y="337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4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5"/>
            <p:cNvSpPr>
              <a:spLocks/>
            </p:cNvSpPr>
            <p:nvPr/>
          </p:nvSpPr>
          <p:spPr bwMode="auto">
            <a:xfrm>
              <a:off x="3436" y="3420"/>
              <a:ext cx="154" cy="9"/>
            </a:xfrm>
            <a:custGeom>
              <a:avLst/>
              <a:gdLst>
                <a:gd name="T0" fmla="*/ 62 w 64"/>
                <a:gd name="T1" fmla="*/ 4 h 4"/>
                <a:gd name="T2" fmla="*/ 2 w 64"/>
                <a:gd name="T3" fmla="*/ 4 h 4"/>
                <a:gd name="T4" fmla="*/ 0 w 64"/>
                <a:gd name="T5" fmla="*/ 2 h 4"/>
                <a:gd name="T6" fmla="*/ 2 w 64"/>
                <a:gd name="T7" fmla="*/ 0 h 4"/>
                <a:gd name="T8" fmla="*/ 62 w 64"/>
                <a:gd name="T9" fmla="*/ 0 h 4"/>
                <a:gd name="T10" fmla="*/ 64 w 64"/>
                <a:gd name="T11" fmla="*/ 2 h 4"/>
                <a:gd name="T12" fmla="*/ 62 w 6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">
                  <a:moveTo>
                    <a:pt x="6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3"/>
                    <a:pt x="63" y="4"/>
                    <a:pt x="62" y="4"/>
                  </a:cubicBez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56"/>
            <p:cNvSpPr>
              <a:spLocks noChangeArrowheads="1"/>
            </p:cNvSpPr>
            <p:nvPr/>
          </p:nvSpPr>
          <p:spPr bwMode="auto">
            <a:xfrm>
              <a:off x="3441" y="3056"/>
              <a:ext cx="144" cy="14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Rectangle 57"/>
            <p:cNvSpPr>
              <a:spLocks noChangeArrowheads="1"/>
            </p:cNvSpPr>
            <p:nvPr/>
          </p:nvSpPr>
          <p:spPr bwMode="auto">
            <a:xfrm>
              <a:off x="3225" y="3252"/>
              <a:ext cx="149" cy="98"/>
            </a:xfrm>
            <a:prstGeom prst="rect">
              <a:avLst/>
            </a:prstGeom>
            <a:solidFill>
              <a:srgbClr val="6DC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6328453" y="5011222"/>
            <a:ext cx="739535" cy="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/>
              <a:t>Json</a:t>
            </a:r>
            <a:endParaRPr lang="en-US" altLang="zh-CN" sz="1400" dirty="0"/>
          </a:p>
        </p:txBody>
      </p:sp>
      <p:sp>
        <p:nvSpPr>
          <p:cNvPr id="196" name="Rectangle 195"/>
          <p:cNvSpPr/>
          <p:nvPr/>
        </p:nvSpPr>
        <p:spPr>
          <a:xfrm>
            <a:off x="7098060" y="5079482"/>
            <a:ext cx="739535" cy="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XML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7862404" y="5105721"/>
            <a:ext cx="739535" cy="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2226486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32" y="3286053"/>
            <a:ext cx="10932785" cy="3102388"/>
          </a:xfrm>
        </p:spPr>
        <p:txBody>
          <a:bodyPr/>
          <a:lstStyle/>
          <a:p>
            <a:r>
              <a:rPr lang="en-US" altLang="zh-CN" dirty="0"/>
              <a:t>Demo </a:t>
            </a:r>
            <a:br>
              <a:rPr lang="en-US" altLang="zh-CN" dirty="0"/>
            </a:br>
            <a:r>
              <a:rPr lang="en-US" altLang="zh-CN" dirty="0">
                <a:hlinkClick r:id="rId3"/>
              </a:rPr>
              <a:t>INF999x_Git_Repo </a:t>
            </a:r>
            <a:br>
              <a:rPr lang="en-US" altLang="zh-CN" dirty="0"/>
            </a:br>
            <a:r>
              <a:rPr lang="en-US" altLang="zh-CN" sz="800" dirty="0"/>
              <a:t> </a:t>
            </a:r>
            <a:br>
              <a:rPr lang="en-US" altLang="zh-CN" dirty="0"/>
            </a:br>
            <a:r>
              <a:rPr lang="en-US" altLang="zh-CN" u="sng" dirty="0">
                <a:hlinkClick r:id="rId4"/>
              </a:rPr>
              <a:t>INF 999x _Staging</a:t>
            </a:r>
            <a:br>
              <a:rPr lang="en-US" altLang="zh-CN" u="sng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8496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462690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u="sng" dirty="0">
                <a:hlinkClick r:id="rId2"/>
              </a:rPr>
              <a:t>Auto-Assembly User Guide</a:t>
            </a:r>
            <a:endParaRPr lang="en-US" altLang="zh-CN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u="sng" dirty="0">
                <a:hlinkClick r:id="rId3"/>
              </a:rPr>
              <a:t>Sample </a:t>
            </a:r>
            <a:r>
              <a:rPr lang="en-US" altLang="zh-CN" u="sng" dirty="0" err="1">
                <a:hlinkClick r:id="rId3"/>
              </a:rPr>
              <a:t>course:INF</a:t>
            </a:r>
            <a:r>
              <a:rPr lang="en-US" altLang="zh-CN" u="sng" dirty="0">
                <a:hlinkClick r:id="rId3"/>
              </a:rPr>
              <a:t> 999x</a:t>
            </a:r>
            <a:endParaRPr lang="en-US" altLang="zh-CN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u="sng" dirty="0">
                <a:hlinkClick r:id="rId4"/>
              </a:rPr>
              <a:t>Content Development Task Checklist (Infographics version)</a:t>
            </a:r>
            <a:r>
              <a:rPr lang="en-US" altLang="zh-CN" dirty="0"/>
              <a:t>   </a:t>
            </a:r>
            <a:r>
              <a:rPr lang="en-US" altLang="zh-CN" u="sng" dirty="0">
                <a:hlinkClick r:id="rId5"/>
              </a:rPr>
              <a:t>(Word Version)</a:t>
            </a:r>
            <a:r>
              <a:rPr lang="en-US" altLang="zh-CN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Staging environment account</a:t>
            </a:r>
          </a:p>
          <a:p>
            <a:pPr marL="571500" lvl="2" indent="-571500">
              <a:buFont typeface="Arial" panose="020B0604020202020204" pitchFamily="34" charset="0"/>
              <a:buChar char="•"/>
            </a:pPr>
            <a:r>
              <a:rPr lang="en-US" altLang="zh-CN" dirty="0"/>
              <a:t>Email: </a:t>
            </a:r>
            <a:r>
              <a:rPr lang="en-US" altLang="zh-CN" dirty="0">
                <a:hlinkClick r:id="rId6"/>
              </a:rPr>
              <a:t>AutoAssembly@outlook.com</a:t>
            </a:r>
            <a:r>
              <a:rPr lang="en-US" altLang="zh-CN" dirty="0"/>
              <a:t>; Password: Pa$$w0rd.</a:t>
            </a:r>
          </a:p>
          <a:p>
            <a:pPr marL="571500" lvl="2" indent="-571500">
              <a:buFont typeface="Arial" panose="020B0604020202020204" pitchFamily="34" charset="0"/>
              <a:buChar char="•"/>
            </a:pPr>
            <a:endParaRPr lang="en-US" altLang="zh-CN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0904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endParaRPr lang="zh-CN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2868EE5-1042-4C64-8AA1-FD4C72C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685065"/>
              </p:ext>
            </p:extLst>
          </p:nvPr>
        </p:nvGraphicFramePr>
        <p:xfrm>
          <a:off x="-773722" y="1664677"/>
          <a:ext cx="11207262" cy="3622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82399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CDM PowePoint Template (MetroStyle)">
  <a:themeElements>
    <a:clrScheme name="Microsoft Corp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BCF2"/>
      </a:accent1>
      <a:accent2>
        <a:srgbClr val="BAD80A"/>
      </a:accent2>
      <a:accent3>
        <a:srgbClr val="FF8C00"/>
      </a:accent3>
      <a:accent4>
        <a:srgbClr val="EC008C"/>
      </a:accent4>
      <a:accent5>
        <a:srgbClr val="00198F"/>
      </a:accent5>
      <a:accent6>
        <a:srgbClr val="68217A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ro-Style PPT Template.potx" id="{8E523207-8C95-4468-BB4B-12720AB39B36}" vid="{379D765F-5EBC-413D-AD28-525B3185EFE4}"/>
    </a:ext>
  </a:extLst>
</a:theme>
</file>

<file path=ppt/theme/theme2.xml><?xml version="1.0" encoding="utf-8"?>
<a:theme xmlns:a="http://schemas.openxmlformats.org/drawingml/2006/main" name="MSVID_White_Teal_Accent_16x9_2013_06">
  <a:themeElements>
    <a:clrScheme name="2013 White with Teal Accent Brand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8272"/>
      </a:accent1>
      <a:accent2>
        <a:srgbClr val="68217A"/>
      </a:accent2>
      <a:accent3>
        <a:srgbClr val="B4009E"/>
      </a:accent3>
      <a:accent4>
        <a:srgbClr val="0072C6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A867D46-42E6-418B-85CF-ABEA429A73BC}" vid="{42EFFCA8-1DC0-4993-B75B-DFF6E72F3957}"/>
    </a:ext>
  </a:extLst>
</a:theme>
</file>

<file path=ppt/theme/theme3.xml><?xml version="1.0" encoding="utf-8"?>
<a:theme xmlns:a="http://schemas.openxmlformats.org/drawingml/2006/main" name="MSVID_White_Blue_Accent_16x9_2013_06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rand_template_16-9_WHITE_Blue_accent_2013" id="{A8ECE3F3-AD13-4342-9E2D-AFBE266C6F22}" vid="{BEFFCFA6-0CD2-4880-A11C-FE23A9E8E107}"/>
    </a:ext>
  </a:extLst>
</a:theme>
</file>

<file path=ppt/theme/theme4.xml><?xml version="1.0" encoding="utf-8"?>
<a:theme xmlns:a="http://schemas.openxmlformats.org/drawingml/2006/main" name="MSVID_White_Purple_Accent_16x9_2012-08-18">
  <a:themeElements>
    <a:clrScheme name="2013 White with Purple Accent Brand Templat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68217A"/>
      </a:accent1>
      <a:accent2>
        <a:srgbClr val="008272"/>
      </a:accent2>
      <a:accent3>
        <a:srgbClr val="0072C6"/>
      </a:accent3>
      <a:accent4>
        <a:srgbClr val="B4009E"/>
      </a:accent4>
      <a:accent5>
        <a:srgbClr val="442359"/>
      </a:accent5>
      <a:accent6>
        <a:srgbClr val="002050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890CEA1-6F9E-4F48-9F4F-7B3E9752CC1E}" vid="{D9657182-6327-4747-9EC6-836A4CC8ABC0}"/>
    </a:ext>
  </a:extLst>
</a:theme>
</file>

<file path=ppt/theme/theme5.xml><?xml version="1.0" encoding="utf-8"?>
<a:theme xmlns:a="http://schemas.openxmlformats.org/drawingml/2006/main" name="CDM PowePoint Template (MetroStyle)">
  <a:themeElements>
    <a:clrScheme name="Microsoft Corp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BCF2"/>
      </a:accent1>
      <a:accent2>
        <a:srgbClr val="BAD80A"/>
      </a:accent2>
      <a:accent3>
        <a:srgbClr val="FF8C00"/>
      </a:accent3>
      <a:accent4>
        <a:srgbClr val="EC008C"/>
      </a:accent4>
      <a:accent5>
        <a:srgbClr val="00198F"/>
      </a:accent5>
      <a:accent6>
        <a:srgbClr val="68217A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5935</TotalTime>
  <Words>368</Words>
  <Application>Microsoft Office PowerPoint</Application>
  <PresentationFormat>Widescreen</PresentationFormat>
  <Paragraphs>131</Paragraphs>
  <Slides>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Segoe Condensed</vt:lpstr>
      <vt:lpstr>宋体</vt:lpstr>
      <vt:lpstr>等线</vt:lpstr>
      <vt:lpstr>Arial</vt:lpstr>
      <vt:lpstr>Calibri</vt:lpstr>
      <vt:lpstr>Segoe UI</vt:lpstr>
      <vt:lpstr>Segoe UI Light</vt:lpstr>
      <vt:lpstr>Symbol</vt:lpstr>
      <vt:lpstr>Times New Roman</vt:lpstr>
      <vt:lpstr>Wingdings</vt:lpstr>
      <vt:lpstr>1_CDM PowePoint Template (MetroStyle)</vt:lpstr>
      <vt:lpstr>MSVID_White_Teal_Accent_16x9_2013_06</vt:lpstr>
      <vt:lpstr>MSVID_White_Blue_Accent_16x9_2013_06</vt:lpstr>
      <vt:lpstr>MSVID_White_Purple_Accent_16x9_2012-08-18</vt:lpstr>
      <vt:lpstr>CDM PowePoint Template (MetroStyle)</vt:lpstr>
      <vt:lpstr>Visio</vt:lpstr>
      <vt:lpstr>PDETS Office Hour</vt:lpstr>
      <vt:lpstr>Content Engineering Services</vt:lpstr>
      <vt:lpstr>edX/Open edX process</vt:lpstr>
      <vt:lpstr>Auto-Assembly Tool</vt:lpstr>
      <vt:lpstr>Auto-Assembly Tool</vt:lpstr>
      <vt:lpstr>Demo  INF999x_Git_Repo    INF 999x _Staging </vt:lpstr>
      <vt:lpstr>Resource</vt:lpstr>
      <vt:lpstr>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Qijie Xue</dc:creator>
  <cp:lastModifiedBy>Benjamin Jiang</cp:lastModifiedBy>
  <cp:revision>470</cp:revision>
  <dcterms:created xsi:type="dcterms:W3CDTF">2014-04-07T01:56:11Z</dcterms:created>
  <dcterms:modified xsi:type="dcterms:W3CDTF">2017-08-23T21:17:17Z</dcterms:modified>
</cp:coreProperties>
</file>